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76" r:id="rId2"/>
    <p:sldId id="257" r:id="rId3"/>
    <p:sldId id="258" r:id="rId4"/>
    <p:sldId id="259" r:id="rId5"/>
    <p:sldId id="260" r:id="rId6"/>
    <p:sldId id="262" r:id="rId7"/>
    <p:sldId id="266" r:id="rId8"/>
    <p:sldId id="277" r:id="rId9"/>
    <p:sldId id="267" r:id="rId10"/>
    <p:sldId id="268" r:id="rId11"/>
    <p:sldId id="269" r:id="rId12"/>
    <p:sldId id="270" r:id="rId13"/>
    <p:sldId id="278" r:id="rId14"/>
    <p:sldId id="279" r:id="rId15"/>
    <p:sldId id="28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7A2"/>
    <a:srgbClr val="FFFF00"/>
    <a:srgbClr val="FF6600"/>
    <a:srgbClr val="00CC00"/>
    <a:srgbClr val="FF0000"/>
    <a:srgbClr val="FC3210"/>
    <a:srgbClr val="7F4E07"/>
    <a:srgbClr val="FFCC99"/>
    <a:srgbClr val="FF33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10856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1085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83590187-E6D6-4231-B2E7-931297571A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B2BCC76-9EA2-4DFB-ACBA-A09BCEFC36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5028B3D-ACE8-4981-9C1A-E24A452B63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ADD1A122-FCED-4322-824A-4CD1A99851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634C53E4-EAF5-4520-B91B-9F44A110F9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F95B718F-C7C3-48D1-B1ED-37E8E1B650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4C4F6B4B-67E1-45B0-8EE7-21D3ECB34C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521BC5FC-2DF1-4570-982C-8F62A86BA1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A0F272A7-6CA5-4ACC-B705-8507A027FD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73C2C04-EAA5-4A5E-A124-B77F37BD55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B28D7F5-0AB3-46B4-833E-72DCAB42BB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752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0752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10752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0752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752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0752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0753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0753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10753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10753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10753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10753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53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3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0753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0753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4DBB5330-BE01-4858-9588-29F5B6C389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File:Blutkreislauf.pn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Documents%20and%20Settings\jsmith14\Local%20Settings\Temporary%20Internet%20Files\Content.IE5\DZOMWZC2\MS900441676%5b1%5d.wav" TargetMode="Externa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file:///C:\Documents%20and%20Settings\jsmith14\Local%20Settings\Temporary%20Internet%20Files\Content.IE5\DZOMWZC2\MS900441676%5b1%5d.wav"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6.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6" descr="http://upload.wikimedia.org/wikipedia/commons/thumb/e/ec/Blutkreislauf.png/220px-Blutkreislauf.png">
            <a:hlinkClick r:id="rId2"/>
          </p:cNvPr>
          <p:cNvPicPr>
            <a:picLocks noChangeAspect="1" noChangeArrowheads="1"/>
          </p:cNvPicPr>
          <p:nvPr/>
        </p:nvPicPr>
        <p:blipFill>
          <a:blip r:embed="rId3" cstate="print"/>
          <a:srcRect/>
          <a:stretch>
            <a:fillRect/>
          </a:stretch>
        </p:blipFill>
        <p:spPr bwMode="auto">
          <a:xfrm flipH="1">
            <a:off x="0" y="0"/>
            <a:ext cx="2667000" cy="5195454"/>
          </a:xfrm>
          <a:prstGeom prst="rect">
            <a:avLst/>
          </a:prstGeom>
          <a:noFill/>
        </p:spPr>
      </p:pic>
      <p:pic>
        <p:nvPicPr>
          <p:cNvPr id="5" name="Picture 7" descr="MPj04096620000[1]"/>
          <p:cNvPicPr>
            <a:picLocks noChangeAspect="1" noChangeArrowheads="1"/>
          </p:cNvPicPr>
          <p:nvPr/>
        </p:nvPicPr>
        <p:blipFill>
          <a:blip r:embed="rId4" cstate="print"/>
          <a:srcRect/>
          <a:stretch>
            <a:fillRect/>
          </a:stretch>
        </p:blipFill>
        <p:spPr bwMode="auto">
          <a:xfrm>
            <a:off x="0" y="5334000"/>
            <a:ext cx="1360488" cy="1524000"/>
          </a:xfrm>
          <a:prstGeom prst="rect">
            <a:avLst/>
          </a:prstGeom>
          <a:noFill/>
          <a:ln w="9525">
            <a:noFill/>
            <a:miter lim="800000"/>
            <a:headEnd/>
            <a:tailEnd/>
          </a:ln>
        </p:spPr>
      </p:pic>
      <p:sp>
        <p:nvSpPr>
          <p:cNvPr id="3" name="Content Placeholder 2"/>
          <p:cNvSpPr>
            <a:spLocks noGrp="1"/>
          </p:cNvSpPr>
          <p:nvPr>
            <p:ph idx="1"/>
          </p:nvPr>
        </p:nvSpPr>
        <p:spPr>
          <a:xfrm>
            <a:off x="1066800" y="1752600"/>
            <a:ext cx="7848600" cy="4876800"/>
          </a:xfrm>
        </p:spPr>
        <p:txBody>
          <a:bodyPr/>
          <a:lstStyle/>
          <a:p>
            <a:r>
              <a:rPr lang="en-US" dirty="0" smtClean="0">
                <a:solidFill>
                  <a:schemeClr val="bg1"/>
                </a:solidFill>
                <a:effectLst/>
              </a:rPr>
              <a:t>The Circulatory System is the body’s delivery and transport system.</a:t>
            </a:r>
          </a:p>
          <a:p>
            <a:r>
              <a:rPr lang="en-US" dirty="0" smtClean="0">
                <a:solidFill>
                  <a:schemeClr val="bg1"/>
                </a:solidFill>
                <a:effectLst/>
              </a:rPr>
              <a:t>It is more commonly referred to in science as the Cardiovascular system.</a:t>
            </a:r>
          </a:p>
          <a:p>
            <a:pPr lvl="1"/>
            <a:r>
              <a:rPr lang="en-US" dirty="0" smtClean="0">
                <a:solidFill>
                  <a:schemeClr val="bg1"/>
                </a:solidFill>
              </a:rPr>
              <a:t>“</a:t>
            </a:r>
            <a:r>
              <a:rPr lang="en-US" dirty="0" smtClean="0">
                <a:solidFill>
                  <a:srgbClr val="FF0000"/>
                </a:solidFill>
              </a:rPr>
              <a:t>Cardio</a:t>
            </a:r>
            <a:r>
              <a:rPr lang="en-US" dirty="0" smtClean="0">
                <a:solidFill>
                  <a:schemeClr val="bg1"/>
                </a:solidFill>
              </a:rPr>
              <a:t>” </a:t>
            </a:r>
            <a:r>
              <a:rPr lang="en-US" dirty="0" smtClean="0">
                <a:solidFill>
                  <a:schemeClr val="bg1"/>
                </a:solidFill>
                <a:effectLst/>
              </a:rPr>
              <a:t>meaning</a:t>
            </a:r>
            <a:r>
              <a:rPr lang="en-US" dirty="0" smtClean="0">
                <a:solidFill>
                  <a:schemeClr val="bg1"/>
                </a:solidFill>
              </a:rPr>
              <a:t> “</a:t>
            </a:r>
            <a:r>
              <a:rPr lang="en-US" dirty="0" smtClean="0">
                <a:solidFill>
                  <a:srgbClr val="FF0000"/>
                </a:solidFill>
              </a:rPr>
              <a:t>heart</a:t>
            </a:r>
            <a:r>
              <a:rPr lang="en-US" dirty="0" smtClean="0">
                <a:solidFill>
                  <a:schemeClr val="bg1"/>
                </a:solidFill>
              </a:rPr>
              <a:t>”.</a:t>
            </a:r>
          </a:p>
          <a:p>
            <a:pPr lvl="1"/>
            <a:r>
              <a:rPr lang="en-US" dirty="0" smtClean="0">
                <a:solidFill>
                  <a:schemeClr val="bg1"/>
                </a:solidFill>
              </a:rPr>
              <a:t>“</a:t>
            </a:r>
            <a:r>
              <a:rPr lang="en-US" dirty="0" smtClean="0">
                <a:solidFill>
                  <a:srgbClr val="00B0F0"/>
                </a:solidFill>
              </a:rPr>
              <a:t>Vascular</a:t>
            </a:r>
            <a:r>
              <a:rPr lang="en-US" dirty="0" smtClean="0">
                <a:solidFill>
                  <a:schemeClr val="bg1"/>
                </a:solidFill>
              </a:rPr>
              <a:t>” </a:t>
            </a:r>
            <a:r>
              <a:rPr lang="en-US" dirty="0" smtClean="0">
                <a:solidFill>
                  <a:schemeClr val="bg1"/>
                </a:solidFill>
                <a:effectLst/>
              </a:rPr>
              <a:t>meaning</a:t>
            </a:r>
            <a:r>
              <a:rPr lang="en-US" dirty="0" smtClean="0">
                <a:solidFill>
                  <a:schemeClr val="bg1"/>
                </a:solidFill>
              </a:rPr>
              <a:t> “</a:t>
            </a:r>
            <a:r>
              <a:rPr lang="en-US" dirty="0" smtClean="0">
                <a:solidFill>
                  <a:srgbClr val="00B0F0"/>
                </a:solidFill>
              </a:rPr>
              <a:t>related to blood vessels</a:t>
            </a:r>
            <a:r>
              <a:rPr lang="en-US" dirty="0" smtClean="0">
                <a:solidFill>
                  <a:schemeClr val="bg1"/>
                </a:solidFill>
              </a:rPr>
              <a:t>.”</a:t>
            </a:r>
          </a:p>
          <a:p>
            <a:r>
              <a:rPr lang="en-US" dirty="0" smtClean="0">
                <a:solidFill>
                  <a:schemeClr val="bg1"/>
                </a:solidFill>
                <a:effectLst/>
              </a:rPr>
              <a:t>Cardiovascular literally means heart and the blood vessels</a:t>
            </a:r>
            <a:r>
              <a:rPr lang="en-US" dirty="0" smtClean="0">
                <a:effectLst/>
              </a:rPr>
              <a:t>.</a:t>
            </a:r>
          </a:p>
          <a:p>
            <a:pPr lvl="1"/>
            <a:endParaRPr lang="en-US" dirty="0"/>
          </a:p>
        </p:txBody>
      </p:sp>
      <p:sp>
        <p:nvSpPr>
          <p:cNvPr id="4" name="Rectangle 2"/>
          <p:cNvSpPr txBox="1">
            <a:spLocks noChangeArrowheads="1"/>
          </p:cNvSpPr>
          <p:nvPr/>
        </p:nvSpPr>
        <p:spPr bwMode="auto">
          <a:xfrm>
            <a:off x="838200" y="457200"/>
            <a:ext cx="7543800" cy="1127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1">
                    <a:lumMod val="75000"/>
                  </a:schemeClr>
                </a:solidFill>
                <a:effectLst>
                  <a:outerShdw blurRad="38100" dist="38100" dir="2700000" algn="tl">
                    <a:srgbClr val="000000"/>
                  </a:outerShdw>
                </a:effectLst>
                <a:uLnTx/>
                <a:uFillTx/>
                <a:latin typeface="+mj-lt"/>
                <a:ea typeface="+mj-ea"/>
                <a:cs typeface="+mj-cs"/>
              </a:rPr>
              <a:t>The Circulatory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3" cstate="print"/>
          <a:srcRect/>
          <a:stretch>
            <a:fillRect/>
          </a:stretch>
        </p:blipFill>
        <p:spPr bwMode="auto">
          <a:xfrm>
            <a:off x="5943600" y="0"/>
            <a:ext cx="3200400" cy="2203450"/>
          </a:xfrm>
          <a:prstGeom prst="rect">
            <a:avLst/>
          </a:prstGeom>
          <a:noFill/>
          <a:ln w="9525">
            <a:noFill/>
            <a:miter lim="800000"/>
            <a:headEnd/>
            <a:tailEnd/>
          </a:ln>
        </p:spPr>
      </p:pic>
      <p:sp>
        <p:nvSpPr>
          <p:cNvPr id="93187" name="Rectangle 3"/>
          <p:cNvSpPr>
            <a:spLocks noGrp="1" noChangeArrowheads="1"/>
          </p:cNvSpPr>
          <p:nvPr>
            <p:ph type="body" idx="1"/>
          </p:nvPr>
        </p:nvSpPr>
        <p:spPr>
          <a:xfrm>
            <a:off x="304800" y="304800"/>
            <a:ext cx="8540750" cy="6248400"/>
          </a:xfrm>
        </p:spPr>
        <p:txBody>
          <a:bodyPr/>
          <a:lstStyle/>
          <a:p>
            <a:pPr eaLnBrk="1" hangingPunct="1">
              <a:defRPr/>
            </a:pPr>
            <a:r>
              <a:rPr lang="en-US" sz="2800" dirty="0" smtClean="0"/>
              <a:t>White blood cells (</a:t>
            </a:r>
            <a:r>
              <a:rPr lang="en-US" sz="2800" dirty="0" smtClean="0">
                <a:solidFill>
                  <a:schemeClr val="accent1">
                    <a:lumMod val="60000"/>
                    <a:lumOff val="40000"/>
                  </a:schemeClr>
                </a:solidFill>
              </a:rPr>
              <a:t>Leukocytes</a:t>
            </a:r>
            <a:r>
              <a:rPr lang="en-US" sz="2800" dirty="0" smtClean="0"/>
              <a:t>)</a:t>
            </a:r>
          </a:p>
          <a:p>
            <a:pPr lvl="1" eaLnBrk="1" hangingPunct="1">
              <a:defRPr/>
            </a:pPr>
            <a:r>
              <a:rPr lang="en-US" sz="2400" dirty="0" smtClean="0"/>
              <a:t>Also produced in the bone marrow.</a:t>
            </a:r>
          </a:p>
          <a:p>
            <a:pPr lvl="1" eaLnBrk="1" hangingPunct="1">
              <a:defRPr/>
            </a:pPr>
            <a:r>
              <a:rPr lang="en-US" sz="2400" dirty="0" smtClean="0"/>
              <a:t>Disease fighters of the blood stream.</a:t>
            </a:r>
          </a:p>
          <a:p>
            <a:pPr lvl="1" eaLnBrk="1" hangingPunct="1">
              <a:defRPr/>
            </a:pPr>
            <a:r>
              <a:rPr lang="en-US" sz="2400" dirty="0" smtClean="0"/>
              <a:t>5 primary types of white blood cells; 2 most common bacterial, viral, cancer fighters.</a:t>
            </a:r>
          </a:p>
          <a:p>
            <a:pPr lvl="2" eaLnBrk="1" hangingPunct="1">
              <a:defRPr/>
            </a:pPr>
            <a:r>
              <a:rPr lang="en-US" sz="2000" dirty="0" smtClean="0"/>
              <a:t>Granulocytes</a:t>
            </a:r>
          </a:p>
          <a:p>
            <a:pPr lvl="2" eaLnBrk="1" hangingPunct="1">
              <a:defRPr/>
            </a:pPr>
            <a:r>
              <a:rPr lang="en-US" sz="2000" dirty="0" smtClean="0"/>
              <a:t>Lymphocytes</a:t>
            </a:r>
          </a:p>
          <a:p>
            <a:pPr lvl="1" eaLnBrk="1" hangingPunct="1">
              <a:defRPr/>
            </a:pPr>
            <a:r>
              <a:rPr lang="en-US" sz="2400" dirty="0" smtClean="0"/>
              <a:t>1 white blood cell for every 500 to 1,000 red blood cells.</a:t>
            </a:r>
          </a:p>
          <a:p>
            <a:pPr lvl="1" eaLnBrk="1" hangingPunct="1">
              <a:defRPr/>
            </a:pPr>
            <a:r>
              <a:rPr lang="en-US" sz="2400" dirty="0" smtClean="0"/>
              <a:t>Larger in size than their red blood cell counterparts.</a:t>
            </a:r>
          </a:p>
          <a:p>
            <a:pPr lvl="1" eaLnBrk="1" hangingPunct="1">
              <a:defRPr/>
            </a:pPr>
            <a:r>
              <a:rPr lang="en-US" sz="2400" dirty="0" smtClean="0"/>
              <a:t>White blood cells contain a nucleus &amp; therefore can repair themselves.</a:t>
            </a:r>
          </a:p>
          <a:p>
            <a:pPr lvl="1" eaLnBrk="1" hangingPunct="1">
              <a:defRPr/>
            </a:pPr>
            <a:r>
              <a:rPr lang="en-US" sz="2400" dirty="0" smtClean="0"/>
              <a:t>Life span can be months to years.</a:t>
            </a:r>
          </a:p>
          <a:p>
            <a:pPr lvl="1" eaLnBrk="1" hangingPunct="1">
              <a:defRPr/>
            </a:pPr>
            <a:r>
              <a:rPr lang="en-US" sz="2400" dirty="0" smtClean="0"/>
              <a:t>Diseases of White blood cells</a:t>
            </a:r>
          </a:p>
          <a:p>
            <a:pPr lvl="2" eaLnBrk="1" hangingPunct="1">
              <a:defRPr/>
            </a:pPr>
            <a:r>
              <a:rPr lang="en-US" sz="2000" dirty="0" smtClean="0"/>
              <a:t>Leukemia: cancer of the white blood cells</a:t>
            </a:r>
          </a:p>
          <a:p>
            <a:pPr lvl="2" eaLnBrk="1" hangingPunct="1">
              <a:defRPr/>
            </a:pPr>
            <a:r>
              <a:rPr lang="en-US" sz="2000" dirty="0" smtClean="0"/>
              <a:t>HIV: virus that attacks specific lymphocytes</a:t>
            </a:r>
          </a:p>
        </p:txBody>
      </p:sp>
    </p:spTree>
  </p:cSld>
  <p:clrMapOvr>
    <a:masterClrMapping/>
  </p:clrMapOvr>
  <p:transition>
    <p:random/>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93187">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93188"/>
                                        </p:tgtEl>
                                        <p:attrNameLst>
                                          <p:attrName>style.visibility</p:attrName>
                                        </p:attrNameLst>
                                      </p:cBhvr>
                                      <p:to>
                                        <p:strVal val="visible"/>
                                      </p:to>
                                    </p:set>
                                    <p:anim calcmode="lin" valueType="num">
                                      <p:cBhvr>
                                        <p:cTn id="14" dur="500" fill="hold"/>
                                        <p:tgtEl>
                                          <p:spTgt spid="93188"/>
                                        </p:tgtEl>
                                        <p:attrNameLst>
                                          <p:attrName>ppt_w</p:attrName>
                                        </p:attrNameLst>
                                      </p:cBhvr>
                                      <p:tavLst>
                                        <p:tav tm="0">
                                          <p:val>
                                            <p:strVal val="#ppt_w*0.05"/>
                                          </p:val>
                                        </p:tav>
                                        <p:tav tm="100000">
                                          <p:val>
                                            <p:strVal val="#ppt_w"/>
                                          </p:val>
                                        </p:tav>
                                      </p:tavLst>
                                    </p:anim>
                                    <p:anim calcmode="lin" valueType="num">
                                      <p:cBhvr>
                                        <p:cTn id="15" dur="500" fill="hold"/>
                                        <p:tgtEl>
                                          <p:spTgt spid="93188"/>
                                        </p:tgtEl>
                                        <p:attrNameLst>
                                          <p:attrName>ppt_h</p:attrName>
                                        </p:attrNameLst>
                                      </p:cBhvr>
                                      <p:tavLst>
                                        <p:tav tm="0">
                                          <p:val>
                                            <p:strVal val="#ppt_h"/>
                                          </p:val>
                                        </p:tav>
                                        <p:tav tm="100000">
                                          <p:val>
                                            <p:strVal val="#ppt_h"/>
                                          </p:val>
                                        </p:tav>
                                      </p:tavLst>
                                    </p:anim>
                                    <p:anim calcmode="lin" valueType="num">
                                      <p:cBhvr>
                                        <p:cTn id="16" dur="500" fill="hold"/>
                                        <p:tgtEl>
                                          <p:spTgt spid="93188"/>
                                        </p:tgtEl>
                                        <p:attrNameLst>
                                          <p:attrName>ppt_x</p:attrName>
                                        </p:attrNameLst>
                                      </p:cBhvr>
                                      <p:tavLst>
                                        <p:tav tm="0">
                                          <p:val>
                                            <p:strVal val="#ppt_x-.2"/>
                                          </p:val>
                                        </p:tav>
                                        <p:tav tm="100000">
                                          <p:val>
                                            <p:strVal val="#ppt_x"/>
                                          </p:val>
                                        </p:tav>
                                      </p:tavLst>
                                    </p:anim>
                                    <p:anim calcmode="lin" valueType="num">
                                      <p:cBhvr>
                                        <p:cTn id="17" dur="500" fill="hold"/>
                                        <p:tgtEl>
                                          <p:spTgt spid="93188"/>
                                        </p:tgtEl>
                                        <p:attrNameLst>
                                          <p:attrName>ppt_y</p:attrName>
                                        </p:attrNameLst>
                                      </p:cBhvr>
                                      <p:tavLst>
                                        <p:tav tm="0">
                                          <p:val>
                                            <p:strVal val="#ppt_y"/>
                                          </p:val>
                                        </p:tav>
                                        <p:tav tm="100000">
                                          <p:val>
                                            <p:strVal val="#ppt_y"/>
                                          </p:val>
                                        </p:tav>
                                      </p:tavLst>
                                    </p:anim>
                                    <p:animEffect transition="in" filter="fade">
                                      <p:cBhvr>
                                        <p:cTn id="18" dur="500"/>
                                        <p:tgtEl>
                                          <p:spTgt spid="93188"/>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93187">
                                            <p:txEl>
                                              <p:pRg st="2" end="2"/>
                                            </p:txEl>
                                          </p:spTgt>
                                        </p:tgtEl>
                                        <p:attrNameLst>
                                          <p:attrName>style.visibility</p:attrName>
                                        </p:attrNameLst>
                                      </p:cBhvr>
                                      <p:to>
                                        <p:strVal val="visible"/>
                                      </p:to>
                                    </p:set>
                                    <p:anim calcmode="lin" valueType="num">
                                      <p:cBhvr>
                                        <p:cTn id="32"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9318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93187">
                                            <p:txEl>
                                              <p:pRg st="3" end="3"/>
                                            </p:txEl>
                                          </p:spTgt>
                                        </p:tgtEl>
                                        <p:attrNameLst>
                                          <p:attrName>style.visibility</p:attrName>
                                        </p:attrNameLst>
                                      </p:cBhvr>
                                      <p:to>
                                        <p:strVal val="visible"/>
                                      </p:to>
                                    </p:set>
                                    <p:anim calcmode="lin" valueType="num">
                                      <p:cBhvr>
                                        <p:cTn id="41"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9318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93187">
                                            <p:txEl>
                                              <p:pRg st="4" end="4"/>
                                            </p:txEl>
                                          </p:spTgt>
                                        </p:tgtEl>
                                        <p:attrNameLst>
                                          <p:attrName>style.visibility</p:attrName>
                                        </p:attrNameLst>
                                      </p:cBhvr>
                                      <p:to>
                                        <p:strVal val="visible"/>
                                      </p:to>
                                    </p:set>
                                    <p:anim calcmode="lin" valueType="num">
                                      <p:cBhvr>
                                        <p:cTn id="50"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93187">
                                            <p:txEl>
                                              <p:pRg st="4" end="4"/>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93187">
                                            <p:txEl>
                                              <p:pRg st="5" end="5"/>
                                            </p:txEl>
                                          </p:spTgt>
                                        </p:tgtEl>
                                        <p:attrNameLst>
                                          <p:attrName>style.visibility</p:attrName>
                                        </p:attrNameLst>
                                      </p:cBhvr>
                                      <p:to>
                                        <p:strVal val="visible"/>
                                      </p:to>
                                    </p:set>
                                    <p:anim calcmode="lin" valueType="num">
                                      <p:cBhvr>
                                        <p:cTn id="57" dur="500" fill="hold"/>
                                        <p:tgtEl>
                                          <p:spTgt spid="93187">
                                            <p:txEl>
                                              <p:pRg st="5" end="5"/>
                                            </p:txEl>
                                          </p:spTgt>
                                        </p:tgtEl>
                                        <p:attrNameLst>
                                          <p:attrName>ppt_w</p:attrName>
                                        </p:attrNameLst>
                                      </p:cBhvr>
                                      <p:tavLst>
                                        <p:tav tm="0">
                                          <p:val>
                                            <p:strVal val="#ppt_w*0.05"/>
                                          </p:val>
                                        </p:tav>
                                        <p:tav tm="100000">
                                          <p:val>
                                            <p:strVal val="#ppt_w"/>
                                          </p:val>
                                        </p:tav>
                                      </p:tavLst>
                                    </p:anim>
                                    <p:anim calcmode="lin" valueType="num">
                                      <p:cBhvr>
                                        <p:cTn id="58" dur="500" fill="hold"/>
                                        <p:tgtEl>
                                          <p:spTgt spid="93187">
                                            <p:txEl>
                                              <p:pRg st="5" end="5"/>
                                            </p:txEl>
                                          </p:spTgt>
                                        </p:tgtEl>
                                        <p:attrNameLst>
                                          <p:attrName>ppt_h</p:attrName>
                                        </p:attrNameLst>
                                      </p:cBhvr>
                                      <p:tavLst>
                                        <p:tav tm="0">
                                          <p:val>
                                            <p:strVal val="#ppt_h"/>
                                          </p:val>
                                        </p:tav>
                                        <p:tav tm="100000">
                                          <p:val>
                                            <p:strVal val="#ppt_h"/>
                                          </p:val>
                                        </p:tav>
                                      </p:tavLst>
                                    </p:anim>
                                    <p:anim calcmode="lin" valueType="num">
                                      <p:cBhvr>
                                        <p:cTn id="59" dur="500" fill="hold"/>
                                        <p:tgtEl>
                                          <p:spTgt spid="93187">
                                            <p:txEl>
                                              <p:pRg st="5" end="5"/>
                                            </p:txEl>
                                          </p:spTgt>
                                        </p:tgtEl>
                                        <p:attrNameLst>
                                          <p:attrName>ppt_x</p:attrName>
                                        </p:attrNameLst>
                                      </p:cBhvr>
                                      <p:tavLst>
                                        <p:tav tm="0">
                                          <p:val>
                                            <p:strVal val="#ppt_x-.2"/>
                                          </p:val>
                                        </p:tav>
                                        <p:tav tm="100000">
                                          <p:val>
                                            <p:strVal val="#ppt_x"/>
                                          </p:val>
                                        </p:tav>
                                      </p:tavLst>
                                    </p:anim>
                                    <p:anim calcmode="lin" valueType="num">
                                      <p:cBhvr>
                                        <p:cTn id="60" dur="500" fill="hold"/>
                                        <p:tgtEl>
                                          <p:spTgt spid="93187">
                                            <p:txEl>
                                              <p:pRg st="5" end="5"/>
                                            </p:txEl>
                                          </p:spTgt>
                                        </p:tgtEl>
                                        <p:attrNameLst>
                                          <p:attrName>ppt_y</p:attrName>
                                        </p:attrNameLst>
                                      </p:cBhvr>
                                      <p:tavLst>
                                        <p:tav tm="0">
                                          <p:val>
                                            <p:strVal val="#ppt_y"/>
                                          </p:val>
                                        </p:tav>
                                        <p:tav tm="100000">
                                          <p:val>
                                            <p:strVal val="#ppt_y"/>
                                          </p:val>
                                        </p:tav>
                                      </p:tavLst>
                                    </p:anim>
                                    <p:animEffect transition="in" filter="fade">
                                      <p:cBhvr>
                                        <p:cTn id="61" dur="500"/>
                                        <p:tgtEl>
                                          <p:spTgt spid="93187">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nodeType="clickEffect">
                                  <p:stCondLst>
                                    <p:cond delay="0"/>
                                  </p:stCondLst>
                                  <p:childTnLst>
                                    <p:set>
                                      <p:cBhvr>
                                        <p:cTn id="65" dur="1" fill="hold">
                                          <p:stCondLst>
                                            <p:cond delay="0"/>
                                          </p:stCondLst>
                                        </p:cTn>
                                        <p:tgtEl>
                                          <p:spTgt spid="93187">
                                            <p:txEl>
                                              <p:pRg st="6" end="6"/>
                                            </p:txEl>
                                          </p:spTgt>
                                        </p:tgtEl>
                                        <p:attrNameLst>
                                          <p:attrName>style.visibility</p:attrName>
                                        </p:attrNameLst>
                                      </p:cBhvr>
                                      <p:to>
                                        <p:strVal val="visible"/>
                                      </p:to>
                                    </p:set>
                                    <p:anim calcmode="lin" valueType="num">
                                      <p:cBhvr>
                                        <p:cTn id="66" dur="500" fill="hold"/>
                                        <p:tgtEl>
                                          <p:spTgt spid="93187">
                                            <p:txEl>
                                              <p:pRg st="6" end="6"/>
                                            </p:txEl>
                                          </p:spTgt>
                                        </p:tgtEl>
                                        <p:attrNameLst>
                                          <p:attrName>ppt_w</p:attrName>
                                        </p:attrNameLst>
                                      </p:cBhvr>
                                      <p:tavLst>
                                        <p:tav tm="0">
                                          <p:val>
                                            <p:strVal val="#ppt_w*0.05"/>
                                          </p:val>
                                        </p:tav>
                                        <p:tav tm="100000">
                                          <p:val>
                                            <p:strVal val="#ppt_w"/>
                                          </p:val>
                                        </p:tav>
                                      </p:tavLst>
                                    </p:anim>
                                    <p:anim calcmode="lin" valueType="num">
                                      <p:cBhvr>
                                        <p:cTn id="67" dur="500" fill="hold"/>
                                        <p:tgtEl>
                                          <p:spTgt spid="93187">
                                            <p:txEl>
                                              <p:pRg st="6" end="6"/>
                                            </p:txEl>
                                          </p:spTgt>
                                        </p:tgtEl>
                                        <p:attrNameLst>
                                          <p:attrName>ppt_h</p:attrName>
                                        </p:attrNameLst>
                                      </p:cBhvr>
                                      <p:tavLst>
                                        <p:tav tm="0">
                                          <p:val>
                                            <p:strVal val="#ppt_h"/>
                                          </p:val>
                                        </p:tav>
                                        <p:tav tm="100000">
                                          <p:val>
                                            <p:strVal val="#ppt_h"/>
                                          </p:val>
                                        </p:tav>
                                      </p:tavLst>
                                    </p:anim>
                                    <p:anim calcmode="lin" valueType="num">
                                      <p:cBhvr>
                                        <p:cTn id="68" dur="500" fill="hold"/>
                                        <p:tgtEl>
                                          <p:spTgt spid="93187">
                                            <p:txEl>
                                              <p:pRg st="6" end="6"/>
                                            </p:txEl>
                                          </p:spTgt>
                                        </p:tgtEl>
                                        <p:attrNameLst>
                                          <p:attrName>ppt_x</p:attrName>
                                        </p:attrNameLst>
                                      </p:cBhvr>
                                      <p:tavLst>
                                        <p:tav tm="0">
                                          <p:val>
                                            <p:strVal val="#ppt_x-.2"/>
                                          </p:val>
                                        </p:tav>
                                        <p:tav tm="100000">
                                          <p:val>
                                            <p:strVal val="#ppt_x"/>
                                          </p:val>
                                        </p:tav>
                                      </p:tavLst>
                                    </p:anim>
                                    <p:anim calcmode="lin" valueType="num">
                                      <p:cBhvr>
                                        <p:cTn id="69" dur="500" fill="hold"/>
                                        <p:tgtEl>
                                          <p:spTgt spid="93187">
                                            <p:txEl>
                                              <p:pRg st="6" end="6"/>
                                            </p:txEl>
                                          </p:spTgt>
                                        </p:tgtEl>
                                        <p:attrNameLst>
                                          <p:attrName>ppt_y</p:attrName>
                                        </p:attrNameLst>
                                      </p:cBhvr>
                                      <p:tavLst>
                                        <p:tav tm="0">
                                          <p:val>
                                            <p:strVal val="#ppt_y"/>
                                          </p:val>
                                        </p:tav>
                                        <p:tav tm="100000">
                                          <p:val>
                                            <p:strVal val="#ppt_y"/>
                                          </p:val>
                                        </p:tav>
                                      </p:tavLst>
                                    </p:anim>
                                    <p:animEffect transition="in" filter="fade">
                                      <p:cBhvr>
                                        <p:cTn id="70" dur="500"/>
                                        <p:tgtEl>
                                          <p:spTgt spid="93187">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nodeType="clickEffect">
                                  <p:stCondLst>
                                    <p:cond delay="0"/>
                                  </p:stCondLst>
                                  <p:childTnLst>
                                    <p:set>
                                      <p:cBhvr>
                                        <p:cTn id="74" dur="1" fill="hold">
                                          <p:stCondLst>
                                            <p:cond delay="0"/>
                                          </p:stCondLst>
                                        </p:cTn>
                                        <p:tgtEl>
                                          <p:spTgt spid="93187">
                                            <p:txEl>
                                              <p:pRg st="7" end="7"/>
                                            </p:txEl>
                                          </p:spTgt>
                                        </p:tgtEl>
                                        <p:attrNameLst>
                                          <p:attrName>style.visibility</p:attrName>
                                        </p:attrNameLst>
                                      </p:cBhvr>
                                      <p:to>
                                        <p:strVal val="visible"/>
                                      </p:to>
                                    </p:set>
                                    <p:anim calcmode="lin" valueType="num">
                                      <p:cBhvr>
                                        <p:cTn id="75" dur="500" fill="hold"/>
                                        <p:tgtEl>
                                          <p:spTgt spid="93187">
                                            <p:txEl>
                                              <p:pRg st="7" end="7"/>
                                            </p:txEl>
                                          </p:spTgt>
                                        </p:tgtEl>
                                        <p:attrNameLst>
                                          <p:attrName>ppt_w</p:attrName>
                                        </p:attrNameLst>
                                      </p:cBhvr>
                                      <p:tavLst>
                                        <p:tav tm="0">
                                          <p:val>
                                            <p:strVal val="#ppt_w*0.05"/>
                                          </p:val>
                                        </p:tav>
                                        <p:tav tm="100000">
                                          <p:val>
                                            <p:strVal val="#ppt_w"/>
                                          </p:val>
                                        </p:tav>
                                      </p:tavLst>
                                    </p:anim>
                                    <p:anim calcmode="lin" valueType="num">
                                      <p:cBhvr>
                                        <p:cTn id="76" dur="500" fill="hold"/>
                                        <p:tgtEl>
                                          <p:spTgt spid="93187">
                                            <p:txEl>
                                              <p:pRg st="7" end="7"/>
                                            </p:txEl>
                                          </p:spTgt>
                                        </p:tgtEl>
                                        <p:attrNameLst>
                                          <p:attrName>ppt_h</p:attrName>
                                        </p:attrNameLst>
                                      </p:cBhvr>
                                      <p:tavLst>
                                        <p:tav tm="0">
                                          <p:val>
                                            <p:strVal val="#ppt_h"/>
                                          </p:val>
                                        </p:tav>
                                        <p:tav tm="100000">
                                          <p:val>
                                            <p:strVal val="#ppt_h"/>
                                          </p:val>
                                        </p:tav>
                                      </p:tavLst>
                                    </p:anim>
                                    <p:anim calcmode="lin" valueType="num">
                                      <p:cBhvr>
                                        <p:cTn id="77" dur="500" fill="hold"/>
                                        <p:tgtEl>
                                          <p:spTgt spid="93187">
                                            <p:txEl>
                                              <p:pRg st="7" end="7"/>
                                            </p:txEl>
                                          </p:spTgt>
                                        </p:tgtEl>
                                        <p:attrNameLst>
                                          <p:attrName>ppt_x</p:attrName>
                                        </p:attrNameLst>
                                      </p:cBhvr>
                                      <p:tavLst>
                                        <p:tav tm="0">
                                          <p:val>
                                            <p:strVal val="#ppt_x-.2"/>
                                          </p:val>
                                        </p:tav>
                                        <p:tav tm="100000">
                                          <p:val>
                                            <p:strVal val="#ppt_x"/>
                                          </p:val>
                                        </p:tav>
                                      </p:tavLst>
                                    </p:anim>
                                    <p:anim calcmode="lin" valueType="num">
                                      <p:cBhvr>
                                        <p:cTn id="78" dur="500" fill="hold"/>
                                        <p:tgtEl>
                                          <p:spTgt spid="93187">
                                            <p:txEl>
                                              <p:pRg st="7" end="7"/>
                                            </p:txEl>
                                          </p:spTgt>
                                        </p:tgtEl>
                                        <p:attrNameLst>
                                          <p:attrName>ppt_y</p:attrName>
                                        </p:attrNameLst>
                                      </p:cBhvr>
                                      <p:tavLst>
                                        <p:tav tm="0">
                                          <p:val>
                                            <p:strVal val="#ppt_y"/>
                                          </p:val>
                                        </p:tav>
                                        <p:tav tm="100000">
                                          <p:val>
                                            <p:strVal val="#ppt_y"/>
                                          </p:val>
                                        </p:tav>
                                      </p:tavLst>
                                    </p:anim>
                                    <p:animEffect transition="in" filter="fade">
                                      <p:cBhvr>
                                        <p:cTn id="79" dur="500"/>
                                        <p:tgtEl>
                                          <p:spTgt spid="93187">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nodeType="clickEffect">
                                  <p:stCondLst>
                                    <p:cond delay="0"/>
                                  </p:stCondLst>
                                  <p:childTnLst>
                                    <p:set>
                                      <p:cBhvr>
                                        <p:cTn id="83" dur="1" fill="hold">
                                          <p:stCondLst>
                                            <p:cond delay="0"/>
                                          </p:stCondLst>
                                        </p:cTn>
                                        <p:tgtEl>
                                          <p:spTgt spid="93187">
                                            <p:txEl>
                                              <p:pRg st="8" end="8"/>
                                            </p:txEl>
                                          </p:spTgt>
                                        </p:tgtEl>
                                        <p:attrNameLst>
                                          <p:attrName>style.visibility</p:attrName>
                                        </p:attrNameLst>
                                      </p:cBhvr>
                                      <p:to>
                                        <p:strVal val="visible"/>
                                      </p:to>
                                    </p:set>
                                    <p:anim calcmode="lin" valueType="num">
                                      <p:cBhvr>
                                        <p:cTn id="84" dur="500" fill="hold"/>
                                        <p:tgtEl>
                                          <p:spTgt spid="93187">
                                            <p:txEl>
                                              <p:pRg st="8" end="8"/>
                                            </p:txEl>
                                          </p:spTgt>
                                        </p:tgtEl>
                                        <p:attrNameLst>
                                          <p:attrName>ppt_w</p:attrName>
                                        </p:attrNameLst>
                                      </p:cBhvr>
                                      <p:tavLst>
                                        <p:tav tm="0">
                                          <p:val>
                                            <p:strVal val="#ppt_w*0.05"/>
                                          </p:val>
                                        </p:tav>
                                        <p:tav tm="100000">
                                          <p:val>
                                            <p:strVal val="#ppt_w"/>
                                          </p:val>
                                        </p:tav>
                                      </p:tavLst>
                                    </p:anim>
                                    <p:anim calcmode="lin" valueType="num">
                                      <p:cBhvr>
                                        <p:cTn id="85" dur="500" fill="hold"/>
                                        <p:tgtEl>
                                          <p:spTgt spid="93187">
                                            <p:txEl>
                                              <p:pRg st="8" end="8"/>
                                            </p:txEl>
                                          </p:spTgt>
                                        </p:tgtEl>
                                        <p:attrNameLst>
                                          <p:attrName>ppt_h</p:attrName>
                                        </p:attrNameLst>
                                      </p:cBhvr>
                                      <p:tavLst>
                                        <p:tav tm="0">
                                          <p:val>
                                            <p:strVal val="#ppt_h"/>
                                          </p:val>
                                        </p:tav>
                                        <p:tav tm="100000">
                                          <p:val>
                                            <p:strVal val="#ppt_h"/>
                                          </p:val>
                                        </p:tav>
                                      </p:tavLst>
                                    </p:anim>
                                    <p:anim calcmode="lin" valueType="num">
                                      <p:cBhvr>
                                        <p:cTn id="86" dur="500" fill="hold"/>
                                        <p:tgtEl>
                                          <p:spTgt spid="93187">
                                            <p:txEl>
                                              <p:pRg st="8" end="8"/>
                                            </p:txEl>
                                          </p:spTgt>
                                        </p:tgtEl>
                                        <p:attrNameLst>
                                          <p:attrName>ppt_x</p:attrName>
                                        </p:attrNameLst>
                                      </p:cBhvr>
                                      <p:tavLst>
                                        <p:tav tm="0">
                                          <p:val>
                                            <p:strVal val="#ppt_x-.2"/>
                                          </p:val>
                                        </p:tav>
                                        <p:tav tm="100000">
                                          <p:val>
                                            <p:strVal val="#ppt_x"/>
                                          </p:val>
                                        </p:tav>
                                      </p:tavLst>
                                    </p:anim>
                                    <p:anim calcmode="lin" valueType="num">
                                      <p:cBhvr>
                                        <p:cTn id="87" dur="500" fill="hold"/>
                                        <p:tgtEl>
                                          <p:spTgt spid="93187">
                                            <p:txEl>
                                              <p:pRg st="8" end="8"/>
                                            </p:txEl>
                                          </p:spTgt>
                                        </p:tgtEl>
                                        <p:attrNameLst>
                                          <p:attrName>ppt_y</p:attrName>
                                        </p:attrNameLst>
                                      </p:cBhvr>
                                      <p:tavLst>
                                        <p:tav tm="0">
                                          <p:val>
                                            <p:strVal val="#ppt_y"/>
                                          </p:val>
                                        </p:tav>
                                        <p:tav tm="100000">
                                          <p:val>
                                            <p:strVal val="#ppt_y"/>
                                          </p:val>
                                        </p:tav>
                                      </p:tavLst>
                                    </p:anim>
                                    <p:animEffect transition="in" filter="fade">
                                      <p:cBhvr>
                                        <p:cTn id="88" dur="500"/>
                                        <p:tgtEl>
                                          <p:spTgt spid="93187">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4" presetClass="entr" presetSubtype="0" accel="100000" fill="hold" nodeType="clickEffect">
                                  <p:stCondLst>
                                    <p:cond delay="0"/>
                                  </p:stCondLst>
                                  <p:childTnLst>
                                    <p:set>
                                      <p:cBhvr>
                                        <p:cTn id="92" dur="1" fill="hold">
                                          <p:stCondLst>
                                            <p:cond delay="0"/>
                                          </p:stCondLst>
                                        </p:cTn>
                                        <p:tgtEl>
                                          <p:spTgt spid="93187">
                                            <p:txEl>
                                              <p:pRg st="9" end="9"/>
                                            </p:txEl>
                                          </p:spTgt>
                                        </p:tgtEl>
                                        <p:attrNameLst>
                                          <p:attrName>style.visibility</p:attrName>
                                        </p:attrNameLst>
                                      </p:cBhvr>
                                      <p:to>
                                        <p:strVal val="visible"/>
                                      </p:to>
                                    </p:set>
                                    <p:anim calcmode="lin" valueType="num">
                                      <p:cBhvr>
                                        <p:cTn id="93" dur="500" fill="hold"/>
                                        <p:tgtEl>
                                          <p:spTgt spid="93187">
                                            <p:txEl>
                                              <p:pRg st="9" end="9"/>
                                            </p:txEl>
                                          </p:spTgt>
                                        </p:tgtEl>
                                        <p:attrNameLst>
                                          <p:attrName>ppt_w</p:attrName>
                                        </p:attrNameLst>
                                      </p:cBhvr>
                                      <p:tavLst>
                                        <p:tav tm="0">
                                          <p:val>
                                            <p:strVal val="#ppt_w*0.05"/>
                                          </p:val>
                                        </p:tav>
                                        <p:tav tm="100000">
                                          <p:val>
                                            <p:strVal val="#ppt_w"/>
                                          </p:val>
                                        </p:tav>
                                      </p:tavLst>
                                    </p:anim>
                                    <p:anim calcmode="lin" valueType="num">
                                      <p:cBhvr>
                                        <p:cTn id="94" dur="500" fill="hold"/>
                                        <p:tgtEl>
                                          <p:spTgt spid="93187">
                                            <p:txEl>
                                              <p:pRg st="9" end="9"/>
                                            </p:txEl>
                                          </p:spTgt>
                                        </p:tgtEl>
                                        <p:attrNameLst>
                                          <p:attrName>ppt_h</p:attrName>
                                        </p:attrNameLst>
                                      </p:cBhvr>
                                      <p:tavLst>
                                        <p:tav tm="0">
                                          <p:val>
                                            <p:strVal val="#ppt_h"/>
                                          </p:val>
                                        </p:tav>
                                        <p:tav tm="100000">
                                          <p:val>
                                            <p:strVal val="#ppt_h"/>
                                          </p:val>
                                        </p:tav>
                                      </p:tavLst>
                                    </p:anim>
                                    <p:anim calcmode="lin" valueType="num">
                                      <p:cBhvr>
                                        <p:cTn id="95" dur="500" fill="hold"/>
                                        <p:tgtEl>
                                          <p:spTgt spid="93187">
                                            <p:txEl>
                                              <p:pRg st="9" end="9"/>
                                            </p:txEl>
                                          </p:spTgt>
                                        </p:tgtEl>
                                        <p:attrNameLst>
                                          <p:attrName>ppt_x</p:attrName>
                                        </p:attrNameLst>
                                      </p:cBhvr>
                                      <p:tavLst>
                                        <p:tav tm="0">
                                          <p:val>
                                            <p:strVal val="#ppt_x-.2"/>
                                          </p:val>
                                        </p:tav>
                                        <p:tav tm="100000">
                                          <p:val>
                                            <p:strVal val="#ppt_x"/>
                                          </p:val>
                                        </p:tav>
                                      </p:tavLst>
                                    </p:anim>
                                    <p:anim calcmode="lin" valueType="num">
                                      <p:cBhvr>
                                        <p:cTn id="96" dur="500" fill="hold"/>
                                        <p:tgtEl>
                                          <p:spTgt spid="93187">
                                            <p:txEl>
                                              <p:pRg st="9" end="9"/>
                                            </p:txEl>
                                          </p:spTgt>
                                        </p:tgtEl>
                                        <p:attrNameLst>
                                          <p:attrName>ppt_y</p:attrName>
                                        </p:attrNameLst>
                                      </p:cBhvr>
                                      <p:tavLst>
                                        <p:tav tm="0">
                                          <p:val>
                                            <p:strVal val="#ppt_y"/>
                                          </p:val>
                                        </p:tav>
                                        <p:tav tm="100000">
                                          <p:val>
                                            <p:strVal val="#ppt_y"/>
                                          </p:val>
                                        </p:tav>
                                      </p:tavLst>
                                    </p:anim>
                                    <p:animEffect transition="in" filter="fade">
                                      <p:cBhvr>
                                        <p:cTn id="97" dur="500"/>
                                        <p:tgtEl>
                                          <p:spTgt spid="93187">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4" presetClass="entr" presetSubtype="0" accel="100000" fill="hold" nodeType="clickEffect">
                                  <p:stCondLst>
                                    <p:cond delay="0"/>
                                  </p:stCondLst>
                                  <p:childTnLst>
                                    <p:set>
                                      <p:cBhvr>
                                        <p:cTn id="101" dur="1" fill="hold">
                                          <p:stCondLst>
                                            <p:cond delay="0"/>
                                          </p:stCondLst>
                                        </p:cTn>
                                        <p:tgtEl>
                                          <p:spTgt spid="93187">
                                            <p:txEl>
                                              <p:pRg st="10" end="10"/>
                                            </p:txEl>
                                          </p:spTgt>
                                        </p:tgtEl>
                                        <p:attrNameLst>
                                          <p:attrName>style.visibility</p:attrName>
                                        </p:attrNameLst>
                                      </p:cBhvr>
                                      <p:to>
                                        <p:strVal val="visible"/>
                                      </p:to>
                                    </p:set>
                                    <p:anim calcmode="lin" valueType="num">
                                      <p:cBhvr>
                                        <p:cTn id="102" dur="500" fill="hold"/>
                                        <p:tgtEl>
                                          <p:spTgt spid="93187">
                                            <p:txEl>
                                              <p:pRg st="10" end="10"/>
                                            </p:txEl>
                                          </p:spTgt>
                                        </p:tgtEl>
                                        <p:attrNameLst>
                                          <p:attrName>ppt_w</p:attrName>
                                        </p:attrNameLst>
                                      </p:cBhvr>
                                      <p:tavLst>
                                        <p:tav tm="0">
                                          <p:val>
                                            <p:strVal val="#ppt_w*0.05"/>
                                          </p:val>
                                        </p:tav>
                                        <p:tav tm="100000">
                                          <p:val>
                                            <p:strVal val="#ppt_w"/>
                                          </p:val>
                                        </p:tav>
                                      </p:tavLst>
                                    </p:anim>
                                    <p:anim calcmode="lin" valueType="num">
                                      <p:cBhvr>
                                        <p:cTn id="103" dur="500" fill="hold"/>
                                        <p:tgtEl>
                                          <p:spTgt spid="93187">
                                            <p:txEl>
                                              <p:pRg st="10" end="10"/>
                                            </p:txEl>
                                          </p:spTgt>
                                        </p:tgtEl>
                                        <p:attrNameLst>
                                          <p:attrName>ppt_h</p:attrName>
                                        </p:attrNameLst>
                                      </p:cBhvr>
                                      <p:tavLst>
                                        <p:tav tm="0">
                                          <p:val>
                                            <p:strVal val="#ppt_h"/>
                                          </p:val>
                                        </p:tav>
                                        <p:tav tm="100000">
                                          <p:val>
                                            <p:strVal val="#ppt_h"/>
                                          </p:val>
                                        </p:tav>
                                      </p:tavLst>
                                    </p:anim>
                                    <p:anim calcmode="lin" valueType="num">
                                      <p:cBhvr>
                                        <p:cTn id="104" dur="500" fill="hold"/>
                                        <p:tgtEl>
                                          <p:spTgt spid="93187">
                                            <p:txEl>
                                              <p:pRg st="10" end="10"/>
                                            </p:txEl>
                                          </p:spTgt>
                                        </p:tgtEl>
                                        <p:attrNameLst>
                                          <p:attrName>ppt_x</p:attrName>
                                        </p:attrNameLst>
                                      </p:cBhvr>
                                      <p:tavLst>
                                        <p:tav tm="0">
                                          <p:val>
                                            <p:strVal val="#ppt_x-.2"/>
                                          </p:val>
                                        </p:tav>
                                        <p:tav tm="100000">
                                          <p:val>
                                            <p:strVal val="#ppt_x"/>
                                          </p:val>
                                        </p:tav>
                                      </p:tavLst>
                                    </p:anim>
                                    <p:anim calcmode="lin" valueType="num">
                                      <p:cBhvr>
                                        <p:cTn id="105" dur="500" fill="hold"/>
                                        <p:tgtEl>
                                          <p:spTgt spid="93187">
                                            <p:txEl>
                                              <p:pRg st="10" end="10"/>
                                            </p:txEl>
                                          </p:spTgt>
                                        </p:tgtEl>
                                        <p:attrNameLst>
                                          <p:attrName>ppt_y</p:attrName>
                                        </p:attrNameLst>
                                      </p:cBhvr>
                                      <p:tavLst>
                                        <p:tav tm="0">
                                          <p:val>
                                            <p:strVal val="#ppt_y"/>
                                          </p:val>
                                        </p:tav>
                                        <p:tav tm="100000">
                                          <p:val>
                                            <p:strVal val="#ppt_y"/>
                                          </p:val>
                                        </p:tav>
                                      </p:tavLst>
                                    </p:anim>
                                    <p:animEffect transition="in" filter="fade">
                                      <p:cBhvr>
                                        <p:cTn id="106" dur="500"/>
                                        <p:tgtEl>
                                          <p:spTgt spid="93187">
                                            <p:txEl>
                                              <p:pRg st="10" end="1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4" presetClass="entr" presetSubtype="0" accel="100000" fill="hold" nodeType="clickEffect">
                                  <p:stCondLst>
                                    <p:cond delay="0"/>
                                  </p:stCondLst>
                                  <p:childTnLst>
                                    <p:set>
                                      <p:cBhvr>
                                        <p:cTn id="110" dur="1" fill="hold">
                                          <p:stCondLst>
                                            <p:cond delay="0"/>
                                          </p:stCondLst>
                                        </p:cTn>
                                        <p:tgtEl>
                                          <p:spTgt spid="93187">
                                            <p:txEl>
                                              <p:pRg st="11" end="11"/>
                                            </p:txEl>
                                          </p:spTgt>
                                        </p:tgtEl>
                                        <p:attrNameLst>
                                          <p:attrName>style.visibility</p:attrName>
                                        </p:attrNameLst>
                                      </p:cBhvr>
                                      <p:to>
                                        <p:strVal val="visible"/>
                                      </p:to>
                                    </p:set>
                                    <p:anim calcmode="lin" valueType="num">
                                      <p:cBhvr>
                                        <p:cTn id="111" dur="500" fill="hold"/>
                                        <p:tgtEl>
                                          <p:spTgt spid="93187">
                                            <p:txEl>
                                              <p:pRg st="11" end="11"/>
                                            </p:txEl>
                                          </p:spTgt>
                                        </p:tgtEl>
                                        <p:attrNameLst>
                                          <p:attrName>ppt_w</p:attrName>
                                        </p:attrNameLst>
                                      </p:cBhvr>
                                      <p:tavLst>
                                        <p:tav tm="0">
                                          <p:val>
                                            <p:strVal val="#ppt_w*0.05"/>
                                          </p:val>
                                        </p:tav>
                                        <p:tav tm="100000">
                                          <p:val>
                                            <p:strVal val="#ppt_w"/>
                                          </p:val>
                                        </p:tav>
                                      </p:tavLst>
                                    </p:anim>
                                    <p:anim calcmode="lin" valueType="num">
                                      <p:cBhvr>
                                        <p:cTn id="112" dur="500" fill="hold"/>
                                        <p:tgtEl>
                                          <p:spTgt spid="93187">
                                            <p:txEl>
                                              <p:pRg st="11" end="11"/>
                                            </p:txEl>
                                          </p:spTgt>
                                        </p:tgtEl>
                                        <p:attrNameLst>
                                          <p:attrName>ppt_h</p:attrName>
                                        </p:attrNameLst>
                                      </p:cBhvr>
                                      <p:tavLst>
                                        <p:tav tm="0">
                                          <p:val>
                                            <p:strVal val="#ppt_h"/>
                                          </p:val>
                                        </p:tav>
                                        <p:tav tm="100000">
                                          <p:val>
                                            <p:strVal val="#ppt_h"/>
                                          </p:val>
                                        </p:tav>
                                      </p:tavLst>
                                    </p:anim>
                                    <p:anim calcmode="lin" valueType="num">
                                      <p:cBhvr>
                                        <p:cTn id="113" dur="500" fill="hold"/>
                                        <p:tgtEl>
                                          <p:spTgt spid="93187">
                                            <p:txEl>
                                              <p:pRg st="11" end="11"/>
                                            </p:txEl>
                                          </p:spTgt>
                                        </p:tgtEl>
                                        <p:attrNameLst>
                                          <p:attrName>ppt_x</p:attrName>
                                        </p:attrNameLst>
                                      </p:cBhvr>
                                      <p:tavLst>
                                        <p:tav tm="0">
                                          <p:val>
                                            <p:strVal val="#ppt_x-.2"/>
                                          </p:val>
                                        </p:tav>
                                        <p:tav tm="100000">
                                          <p:val>
                                            <p:strVal val="#ppt_x"/>
                                          </p:val>
                                        </p:tav>
                                      </p:tavLst>
                                    </p:anim>
                                    <p:anim calcmode="lin" valueType="num">
                                      <p:cBhvr>
                                        <p:cTn id="114" dur="500" fill="hold"/>
                                        <p:tgtEl>
                                          <p:spTgt spid="93187">
                                            <p:txEl>
                                              <p:pRg st="11" end="11"/>
                                            </p:txEl>
                                          </p:spTgt>
                                        </p:tgtEl>
                                        <p:attrNameLst>
                                          <p:attrName>ppt_y</p:attrName>
                                        </p:attrNameLst>
                                      </p:cBhvr>
                                      <p:tavLst>
                                        <p:tav tm="0">
                                          <p:val>
                                            <p:strVal val="#ppt_y"/>
                                          </p:val>
                                        </p:tav>
                                        <p:tav tm="100000">
                                          <p:val>
                                            <p:strVal val="#ppt_y"/>
                                          </p:val>
                                        </p:tav>
                                      </p:tavLst>
                                    </p:anim>
                                    <p:animEffect transition="in" filter="fade">
                                      <p:cBhvr>
                                        <p:cTn id="115" dur="500"/>
                                        <p:tgtEl>
                                          <p:spTgt spid="93187">
                                            <p:txEl>
                                              <p:pRg st="11" end="11"/>
                                            </p:txEl>
                                          </p:spTgt>
                                        </p:tgtEl>
                                      </p:cBhvr>
                                    </p:animEffect>
                                  </p:childTnLst>
                                </p:cTn>
                              </p:par>
                              <p:par>
                                <p:cTn id="116" presetID="54" presetClass="entr" presetSubtype="0" accel="100000" fill="hold" nodeType="withEffect">
                                  <p:stCondLst>
                                    <p:cond delay="0"/>
                                  </p:stCondLst>
                                  <p:childTnLst>
                                    <p:set>
                                      <p:cBhvr>
                                        <p:cTn id="117" dur="1" fill="hold">
                                          <p:stCondLst>
                                            <p:cond delay="0"/>
                                          </p:stCondLst>
                                        </p:cTn>
                                        <p:tgtEl>
                                          <p:spTgt spid="93187">
                                            <p:txEl>
                                              <p:pRg st="12" end="12"/>
                                            </p:txEl>
                                          </p:spTgt>
                                        </p:tgtEl>
                                        <p:attrNameLst>
                                          <p:attrName>style.visibility</p:attrName>
                                        </p:attrNameLst>
                                      </p:cBhvr>
                                      <p:to>
                                        <p:strVal val="visible"/>
                                      </p:to>
                                    </p:set>
                                    <p:anim calcmode="lin" valueType="num">
                                      <p:cBhvr>
                                        <p:cTn id="118" dur="500" fill="hold"/>
                                        <p:tgtEl>
                                          <p:spTgt spid="93187">
                                            <p:txEl>
                                              <p:pRg st="12" end="12"/>
                                            </p:txEl>
                                          </p:spTgt>
                                        </p:tgtEl>
                                        <p:attrNameLst>
                                          <p:attrName>ppt_w</p:attrName>
                                        </p:attrNameLst>
                                      </p:cBhvr>
                                      <p:tavLst>
                                        <p:tav tm="0">
                                          <p:val>
                                            <p:strVal val="#ppt_w*0.05"/>
                                          </p:val>
                                        </p:tav>
                                        <p:tav tm="100000">
                                          <p:val>
                                            <p:strVal val="#ppt_w"/>
                                          </p:val>
                                        </p:tav>
                                      </p:tavLst>
                                    </p:anim>
                                    <p:anim calcmode="lin" valueType="num">
                                      <p:cBhvr>
                                        <p:cTn id="119" dur="500" fill="hold"/>
                                        <p:tgtEl>
                                          <p:spTgt spid="93187">
                                            <p:txEl>
                                              <p:pRg st="12" end="12"/>
                                            </p:txEl>
                                          </p:spTgt>
                                        </p:tgtEl>
                                        <p:attrNameLst>
                                          <p:attrName>ppt_h</p:attrName>
                                        </p:attrNameLst>
                                      </p:cBhvr>
                                      <p:tavLst>
                                        <p:tav tm="0">
                                          <p:val>
                                            <p:strVal val="#ppt_h"/>
                                          </p:val>
                                        </p:tav>
                                        <p:tav tm="100000">
                                          <p:val>
                                            <p:strVal val="#ppt_h"/>
                                          </p:val>
                                        </p:tav>
                                      </p:tavLst>
                                    </p:anim>
                                    <p:anim calcmode="lin" valueType="num">
                                      <p:cBhvr>
                                        <p:cTn id="120" dur="500" fill="hold"/>
                                        <p:tgtEl>
                                          <p:spTgt spid="93187">
                                            <p:txEl>
                                              <p:pRg st="12" end="12"/>
                                            </p:txEl>
                                          </p:spTgt>
                                        </p:tgtEl>
                                        <p:attrNameLst>
                                          <p:attrName>ppt_x</p:attrName>
                                        </p:attrNameLst>
                                      </p:cBhvr>
                                      <p:tavLst>
                                        <p:tav tm="0">
                                          <p:val>
                                            <p:strVal val="#ppt_x-.2"/>
                                          </p:val>
                                        </p:tav>
                                        <p:tav tm="100000">
                                          <p:val>
                                            <p:strVal val="#ppt_x"/>
                                          </p:val>
                                        </p:tav>
                                      </p:tavLst>
                                    </p:anim>
                                    <p:anim calcmode="lin" valueType="num">
                                      <p:cBhvr>
                                        <p:cTn id="121" dur="500" fill="hold"/>
                                        <p:tgtEl>
                                          <p:spTgt spid="93187">
                                            <p:txEl>
                                              <p:pRg st="12" end="12"/>
                                            </p:txEl>
                                          </p:spTgt>
                                        </p:tgtEl>
                                        <p:attrNameLst>
                                          <p:attrName>ppt_y</p:attrName>
                                        </p:attrNameLst>
                                      </p:cBhvr>
                                      <p:tavLst>
                                        <p:tav tm="0">
                                          <p:val>
                                            <p:strVal val="#ppt_y"/>
                                          </p:val>
                                        </p:tav>
                                        <p:tav tm="100000">
                                          <p:val>
                                            <p:strVal val="#ppt_y"/>
                                          </p:val>
                                        </p:tav>
                                      </p:tavLst>
                                    </p:anim>
                                    <p:animEffect transition="in" filter="fade">
                                      <p:cBhvr>
                                        <p:cTn id="122" dur="500"/>
                                        <p:tgtEl>
                                          <p:spTgt spid="931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5" name="Picture 7" descr="platelets-on-a-wound-thumb2202461"/>
          <p:cNvPicPr>
            <a:picLocks noChangeAspect="1" noChangeArrowheads="1"/>
          </p:cNvPicPr>
          <p:nvPr/>
        </p:nvPicPr>
        <p:blipFill>
          <a:blip r:embed="rId3" cstate="print"/>
          <a:srcRect/>
          <a:stretch>
            <a:fillRect/>
          </a:stretch>
        </p:blipFill>
        <p:spPr bwMode="auto">
          <a:xfrm>
            <a:off x="6705600" y="0"/>
            <a:ext cx="2438400" cy="1828800"/>
          </a:xfrm>
          <a:prstGeom prst="rect">
            <a:avLst/>
          </a:prstGeom>
          <a:noFill/>
          <a:ln w="9525">
            <a:noFill/>
            <a:miter lim="800000"/>
            <a:headEnd/>
            <a:tailEnd/>
          </a:ln>
        </p:spPr>
      </p:pic>
      <p:pic>
        <p:nvPicPr>
          <p:cNvPr id="94213" name="Picture 5" descr="GP2001"/>
          <p:cNvPicPr>
            <a:picLocks noChangeAspect="1" noChangeArrowheads="1"/>
          </p:cNvPicPr>
          <p:nvPr/>
        </p:nvPicPr>
        <p:blipFill>
          <a:blip r:embed="rId4" cstate="print"/>
          <a:srcRect/>
          <a:stretch>
            <a:fillRect/>
          </a:stretch>
        </p:blipFill>
        <p:spPr bwMode="auto">
          <a:xfrm>
            <a:off x="7391400" y="4648200"/>
            <a:ext cx="1752600" cy="2209800"/>
          </a:xfrm>
          <a:prstGeom prst="rect">
            <a:avLst/>
          </a:prstGeom>
          <a:noFill/>
          <a:ln w="9525">
            <a:noFill/>
            <a:miter lim="800000"/>
            <a:headEnd/>
            <a:tailEnd/>
          </a:ln>
        </p:spPr>
      </p:pic>
      <p:sp>
        <p:nvSpPr>
          <p:cNvPr id="94211" name="Rectangle 3"/>
          <p:cNvSpPr>
            <a:spLocks noGrp="1" noChangeArrowheads="1"/>
          </p:cNvSpPr>
          <p:nvPr>
            <p:ph type="body" idx="1"/>
          </p:nvPr>
        </p:nvSpPr>
        <p:spPr>
          <a:xfrm>
            <a:off x="304800" y="228600"/>
            <a:ext cx="8540750" cy="6324600"/>
          </a:xfrm>
        </p:spPr>
        <p:txBody>
          <a:bodyPr/>
          <a:lstStyle/>
          <a:p>
            <a:pPr eaLnBrk="1" hangingPunct="1">
              <a:lnSpc>
                <a:spcPct val="90000"/>
              </a:lnSpc>
              <a:defRPr/>
            </a:pPr>
            <a:r>
              <a:rPr lang="en-US" dirty="0" smtClean="0">
                <a:solidFill>
                  <a:srgbClr val="C00000"/>
                </a:solidFill>
              </a:rPr>
              <a:t>Platelets</a:t>
            </a:r>
            <a:r>
              <a:rPr lang="en-US" dirty="0" smtClean="0"/>
              <a:t> (</a:t>
            </a:r>
            <a:r>
              <a:rPr lang="en-US" dirty="0" err="1" smtClean="0">
                <a:solidFill>
                  <a:srgbClr val="92D050"/>
                </a:solidFill>
              </a:rPr>
              <a:t>Thrombocytes</a:t>
            </a:r>
            <a:r>
              <a:rPr lang="en-US" dirty="0" smtClean="0"/>
              <a:t>)</a:t>
            </a:r>
          </a:p>
          <a:p>
            <a:pPr lvl="1" eaLnBrk="1" hangingPunct="1">
              <a:lnSpc>
                <a:spcPct val="90000"/>
              </a:lnSpc>
              <a:defRPr/>
            </a:pPr>
            <a:r>
              <a:rPr lang="en-US" dirty="0" smtClean="0"/>
              <a:t>Cell fragments primarily responsible for blood clotting.</a:t>
            </a:r>
          </a:p>
          <a:p>
            <a:pPr lvl="1" eaLnBrk="1" hangingPunct="1">
              <a:lnSpc>
                <a:spcPct val="90000"/>
              </a:lnSpc>
              <a:defRPr/>
            </a:pPr>
            <a:r>
              <a:rPr lang="en-US" i="1" dirty="0" smtClean="0">
                <a:solidFill>
                  <a:srgbClr val="FFC000"/>
                </a:solidFill>
              </a:rPr>
              <a:t>Fibrin</a:t>
            </a:r>
            <a:r>
              <a:rPr lang="en-US" dirty="0" smtClean="0"/>
              <a:t> is a protein produced by platelets that produces thin fibers that </a:t>
            </a:r>
            <a:r>
              <a:rPr lang="en-US" dirty="0" err="1" smtClean="0"/>
              <a:t>criss</a:t>
            </a:r>
            <a:r>
              <a:rPr lang="en-US" dirty="0" smtClean="0"/>
              <a:t>-crossing each to form a net to catch blood cells.</a:t>
            </a:r>
          </a:p>
          <a:p>
            <a:pPr lvl="1" eaLnBrk="1" hangingPunct="1">
              <a:lnSpc>
                <a:spcPct val="90000"/>
              </a:lnSpc>
              <a:defRPr/>
            </a:pPr>
            <a:r>
              <a:rPr lang="en-US" dirty="0" smtClean="0"/>
              <a:t>Blood clot (scab) forms as more &amp; more blood is cot in the net and dry as it is exposed to the air effectively forming a covering to allow the skin </a:t>
            </a:r>
            <a:br>
              <a:rPr lang="en-US" dirty="0" smtClean="0"/>
            </a:br>
            <a:r>
              <a:rPr lang="en-US" dirty="0" smtClean="0"/>
              <a:t>&amp; blood vessels underneath to repair themselves.</a:t>
            </a:r>
          </a:p>
          <a:p>
            <a:pPr lvl="1" eaLnBrk="1" hangingPunct="1">
              <a:lnSpc>
                <a:spcPct val="90000"/>
              </a:lnSpc>
              <a:defRPr/>
            </a:pPr>
            <a:r>
              <a:rPr lang="en-US" dirty="0" smtClean="0"/>
              <a:t>Average life span of a platelet, 9 days.</a:t>
            </a:r>
          </a:p>
          <a:p>
            <a:pPr lvl="1" eaLnBrk="1" hangingPunct="1">
              <a:lnSpc>
                <a:spcPct val="90000"/>
              </a:lnSpc>
              <a:defRPr/>
            </a:pPr>
            <a:r>
              <a:rPr lang="en-US" dirty="0" smtClean="0"/>
              <a:t>Disease of Platelets</a:t>
            </a:r>
          </a:p>
          <a:p>
            <a:pPr lvl="2" eaLnBrk="1" hangingPunct="1">
              <a:lnSpc>
                <a:spcPct val="90000"/>
              </a:lnSpc>
              <a:defRPr/>
            </a:pPr>
            <a:r>
              <a:rPr lang="en-US" dirty="0" smtClean="0"/>
              <a:t>Thrombocytopenia: low number of platelets</a:t>
            </a:r>
          </a:p>
        </p:txBody>
      </p:sp>
    </p:spTree>
  </p:cSld>
  <p:clrMapOvr>
    <a:masterClrMapping/>
  </p:clrMapOvr>
  <p:transition>
    <p:random/>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42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42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4211">
                                            <p:txEl>
                                              <p:pRg st="0" end="0"/>
                                            </p:txEl>
                                          </p:spTgt>
                                        </p:tgtEl>
                                        <p:attrNameLst>
                                          <p:attrName>ppt_y</p:attrName>
                                        </p:attrNameLst>
                                      </p:cBhvr>
                                      <p:tavLst>
                                        <p:tav tm="0">
                                          <p:val>
                                            <p:strVal val="#ppt_y"/>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94215"/>
                                        </p:tgtEl>
                                        <p:attrNameLst>
                                          <p:attrName>style.visibility</p:attrName>
                                        </p:attrNameLst>
                                      </p:cBhvr>
                                      <p:to>
                                        <p:strVal val="visible"/>
                                      </p:to>
                                    </p:set>
                                    <p:animEffect transition="in" filter="dissolve">
                                      <p:cBhvr>
                                        <p:cTn id="13" dur="500"/>
                                        <p:tgtEl>
                                          <p:spTgt spid="94215"/>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94211">
                                            <p:txEl>
                                              <p:pRg st="1" end="1"/>
                                            </p:txEl>
                                          </p:spTgt>
                                        </p:tgtEl>
                                        <p:attrNameLst>
                                          <p:attrName>style.visibility</p:attrName>
                                        </p:attrNameLst>
                                      </p:cBhvr>
                                      <p:to>
                                        <p:strVal val="visible"/>
                                      </p:to>
                                    </p:set>
                                    <p:anim calcmode="lin" valueType="num">
                                      <p:cBhvr>
                                        <p:cTn id="18" dur="500" fill="hold"/>
                                        <p:tgtEl>
                                          <p:spTgt spid="942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942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942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94211">
                                            <p:txEl>
                                              <p:pRg st="2" end="2"/>
                                            </p:txEl>
                                          </p:spTgt>
                                        </p:tgtEl>
                                        <p:attrNameLst>
                                          <p:attrName>style.visibility</p:attrName>
                                        </p:attrNameLst>
                                      </p:cBhvr>
                                      <p:to>
                                        <p:strVal val="visible"/>
                                      </p:to>
                                    </p:set>
                                    <p:anim calcmode="lin" valueType="num">
                                      <p:cBhvr>
                                        <p:cTn id="26" dur="500" fill="hold"/>
                                        <p:tgtEl>
                                          <p:spTgt spid="942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942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942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94211">
                                            <p:txEl>
                                              <p:pRg st="2" end="2"/>
                                            </p:txEl>
                                          </p:spTgt>
                                        </p:tgtEl>
                                        <p:attrNameLst>
                                          <p:attrName>ppt_y</p:attrName>
                                        </p:attrNameLst>
                                      </p:cBhvr>
                                      <p:tavLst>
                                        <p:tav tm="0">
                                          <p:val>
                                            <p:strVal val="#ppt_y"/>
                                          </p:val>
                                        </p:tav>
                                        <p:tav tm="100000">
                                          <p:val>
                                            <p:strVal val="#ppt_y"/>
                                          </p:val>
                                        </p:tav>
                                      </p:tavLst>
                                    </p:anim>
                                  </p:childTnLst>
                                </p:cTn>
                              </p:par>
                              <p:par>
                                <p:cTn id="30" presetID="9" presetClass="entr" presetSubtype="0" fill="hold" nodeType="withEffect">
                                  <p:stCondLst>
                                    <p:cond delay="0"/>
                                  </p:stCondLst>
                                  <p:childTnLst>
                                    <p:set>
                                      <p:cBhvr>
                                        <p:cTn id="31" dur="1" fill="hold">
                                          <p:stCondLst>
                                            <p:cond delay="0"/>
                                          </p:stCondLst>
                                        </p:cTn>
                                        <p:tgtEl>
                                          <p:spTgt spid="94213"/>
                                        </p:tgtEl>
                                        <p:attrNameLst>
                                          <p:attrName>style.visibility</p:attrName>
                                        </p:attrNameLst>
                                      </p:cBhvr>
                                      <p:to>
                                        <p:strVal val="visible"/>
                                      </p:to>
                                    </p:set>
                                    <p:animEffect transition="in" filter="dissolve">
                                      <p:cBhvr>
                                        <p:cTn id="32" dur="500"/>
                                        <p:tgtEl>
                                          <p:spTgt spid="94213"/>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94211">
                                            <p:txEl>
                                              <p:pRg st="3" end="3"/>
                                            </p:txEl>
                                          </p:spTgt>
                                        </p:tgtEl>
                                        <p:attrNameLst>
                                          <p:attrName>style.visibility</p:attrName>
                                        </p:attrNameLst>
                                      </p:cBhvr>
                                      <p:to>
                                        <p:strVal val="visible"/>
                                      </p:to>
                                    </p:set>
                                    <p:anim calcmode="lin" valueType="num">
                                      <p:cBhvr>
                                        <p:cTn id="37" dur="500" fill="hold"/>
                                        <p:tgtEl>
                                          <p:spTgt spid="942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42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42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94211">
                                            <p:txEl>
                                              <p:pRg st="4" end="4"/>
                                            </p:txEl>
                                          </p:spTgt>
                                        </p:tgtEl>
                                        <p:attrNameLst>
                                          <p:attrName>style.visibility</p:attrName>
                                        </p:attrNameLst>
                                      </p:cBhvr>
                                      <p:to>
                                        <p:strVal val="visible"/>
                                      </p:to>
                                    </p:set>
                                    <p:anim calcmode="lin" valueType="num">
                                      <p:cBhvr>
                                        <p:cTn id="45" dur="500" fill="hold"/>
                                        <p:tgtEl>
                                          <p:spTgt spid="942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942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942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942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94211">
                                            <p:txEl>
                                              <p:pRg st="5" end="5"/>
                                            </p:txEl>
                                          </p:spTgt>
                                        </p:tgtEl>
                                        <p:attrNameLst>
                                          <p:attrName>style.visibility</p:attrName>
                                        </p:attrNameLst>
                                      </p:cBhvr>
                                      <p:to>
                                        <p:strVal val="visible"/>
                                      </p:to>
                                    </p:set>
                                    <p:anim calcmode="lin" valueType="num">
                                      <p:cBhvr>
                                        <p:cTn id="53" dur="500" fill="hold"/>
                                        <p:tgtEl>
                                          <p:spTgt spid="9421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9421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9421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94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94211">
                                            <p:txEl>
                                              <p:pRg st="6" end="6"/>
                                            </p:txEl>
                                          </p:spTgt>
                                        </p:tgtEl>
                                        <p:attrNameLst>
                                          <p:attrName>style.visibility</p:attrName>
                                        </p:attrNameLst>
                                      </p:cBhvr>
                                      <p:to>
                                        <p:strVal val="visible"/>
                                      </p:to>
                                    </p:set>
                                    <p:anim calcmode="lin" valueType="num">
                                      <p:cBhvr>
                                        <p:cTn id="61" dur="500" fill="hold"/>
                                        <p:tgtEl>
                                          <p:spTgt spid="942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942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942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942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57" name="Picture 25" descr="MCj04080080000[1]"/>
          <p:cNvPicPr>
            <a:picLocks noChangeAspect="1" noChangeArrowheads="1"/>
          </p:cNvPicPr>
          <p:nvPr/>
        </p:nvPicPr>
        <p:blipFill>
          <a:blip r:embed="rId3" cstate="print"/>
          <a:srcRect/>
          <a:stretch>
            <a:fillRect/>
          </a:stretch>
        </p:blipFill>
        <p:spPr bwMode="auto">
          <a:xfrm>
            <a:off x="0" y="5016500"/>
            <a:ext cx="1606550" cy="1841500"/>
          </a:xfrm>
          <a:prstGeom prst="rect">
            <a:avLst/>
          </a:prstGeom>
          <a:noFill/>
          <a:ln w="9525">
            <a:noFill/>
            <a:miter lim="800000"/>
            <a:headEnd/>
            <a:tailEnd/>
          </a:ln>
        </p:spPr>
      </p:pic>
      <p:sp>
        <p:nvSpPr>
          <p:cNvPr id="95235" name="Rectangle 3"/>
          <p:cNvSpPr>
            <a:spLocks noGrp="1" noChangeArrowheads="1"/>
          </p:cNvSpPr>
          <p:nvPr>
            <p:ph type="body" idx="1"/>
          </p:nvPr>
        </p:nvSpPr>
        <p:spPr>
          <a:xfrm>
            <a:off x="228600" y="228600"/>
            <a:ext cx="8616950" cy="5867400"/>
          </a:xfrm>
        </p:spPr>
        <p:txBody>
          <a:bodyPr/>
          <a:lstStyle/>
          <a:p>
            <a:pPr eaLnBrk="1" hangingPunct="1">
              <a:defRPr/>
            </a:pPr>
            <a:r>
              <a:rPr lang="en-US" sz="2800" dirty="0" smtClean="0"/>
              <a:t>Blood typing</a:t>
            </a:r>
          </a:p>
          <a:p>
            <a:pPr lvl="1" eaLnBrk="1" hangingPunct="1">
              <a:defRPr/>
            </a:pPr>
            <a:r>
              <a:rPr lang="en-US" sz="2400" dirty="0" smtClean="0"/>
              <a:t>4 major blood types</a:t>
            </a:r>
          </a:p>
          <a:p>
            <a:pPr lvl="2" eaLnBrk="1" hangingPunct="1">
              <a:defRPr/>
            </a:pPr>
            <a:r>
              <a:rPr lang="en-US" sz="2000" dirty="0" smtClean="0">
                <a:solidFill>
                  <a:srgbClr val="00CC00"/>
                </a:solidFill>
              </a:rPr>
              <a:t>A</a:t>
            </a:r>
            <a:r>
              <a:rPr lang="en-US" sz="2000" dirty="0" smtClean="0"/>
              <a:t>; contains the A marker protein</a:t>
            </a:r>
          </a:p>
          <a:p>
            <a:pPr lvl="2" eaLnBrk="1" hangingPunct="1">
              <a:defRPr/>
            </a:pPr>
            <a:r>
              <a:rPr lang="en-US" sz="2000" dirty="0" smtClean="0">
                <a:solidFill>
                  <a:srgbClr val="FF0000"/>
                </a:solidFill>
              </a:rPr>
              <a:t>B</a:t>
            </a:r>
            <a:r>
              <a:rPr lang="en-US" sz="2000" dirty="0" smtClean="0"/>
              <a:t>; contains the B marker protein</a:t>
            </a:r>
          </a:p>
          <a:p>
            <a:pPr lvl="2" eaLnBrk="1" hangingPunct="1">
              <a:defRPr/>
            </a:pPr>
            <a:r>
              <a:rPr lang="en-US" sz="2000" dirty="0" smtClean="0">
                <a:solidFill>
                  <a:srgbClr val="00CC00"/>
                </a:solidFill>
              </a:rPr>
              <a:t>A</a:t>
            </a:r>
            <a:r>
              <a:rPr lang="en-US" sz="2000" dirty="0" smtClean="0">
                <a:solidFill>
                  <a:srgbClr val="FF0000"/>
                </a:solidFill>
              </a:rPr>
              <a:t>B</a:t>
            </a:r>
            <a:r>
              <a:rPr lang="en-US" sz="2000" dirty="0" smtClean="0"/>
              <a:t>; contains both marker proteins</a:t>
            </a:r>
          </a:p>
          <a:p>
            <a:pPr lvl="2" eaLnBrk="1" hangingPunct="1">
              <a:defRPr/>
            </a:pPr>
            <a:r>
              <a:rPr lang="en-US" sz="2000" dirty="0" smtClean="0"/>
              <a:t>O; contain no marker proteins</a:t>
            </a:r>
          </a:p>
          <a:p>
            <a:pPr lvl="1" eaLnBrk="1" hangingPunct="1">
              <a:defRPr/>
            </a:pPr>
            <a:r>
              <a:rPr lang="en-US" sz="2400" dirty="0" smtClean="0"/>
              <a:t>Marker molecules are proteins located on red blood cells.</a:t>
            </a:r>
          </a:p>
          <a:p>
            <a:pPr lvl="1" eaLnBrk="1" hangingPunct="1">
              <a:defRPr/>
            </a:pPr>
            <a:r>
              <a:rPr lang="en-US" sz="2400" dirty="0" smtClean="0"/>
              <a:t>Clumping proteins are made for the opposite marker molecules than those found on a person’s own red blood cells.</a:t>
            </a:r>
          </a:p>
          <a:p>
            <a:pPr lvl="2" eaLnBrk="1" hangingPunct="1">
              <a:defRPr/>
            </a:pPr>
            <a:r>
              <a:rPr lang="en-US" sz="2000" dirty="0" smtClean="0"/>
              <a:t>Example: Type A; anti B clumping proteins.</a:t>
            </a:r>
          </a:p>
          <a:p>
            <a:pPr lvl="1" eaLnBrk="1" hangingPunct="1">
              <a:defRPr/>
            </a:pPr>
            <a:r>
              <a:rPr lang="en-US" sz="2400" dirty="0" err="1" smtClean="0"/>
              <a:t>Rh</a:t>
            </a:r>
            <a:r>
              <a:rPr lang="en-US" sz="2400" dirty="0" smtClean="0"/>
              <a:t> factor another protein found on red blood cells; </a:t>
            </a:r>
            <a:r>
              <a:rPr lang="en-US" sz="2400" dirty="0" smtClean="0">
                <a:solidFill>
                  <a:srgbClr val="00B0F0"/>
                </a:solidFill>
              </a:rPr>
              <a:t>85%</a:t>
            </a:r>
            <a:r>
              <a:rPr lang="en-US" sz="2400" dirty="0" smtClean="0"/>
              <a:t> are positive for it (</a:t>
            </a:r>
            <a:r>
              <a:rPr lang="en-US" sz="2400" dirty="0" smtClean="0">
                <a:solidFill>
                  <a:srgbClr val="00B0F0"/>
                </a:solidFill>
              </a:rPr>
              <a:t>+</a:t>
            </a:r>
            <a:r>
              <a:rPr lang="en-US" sz="2400" dirty="0" smtClean="0"/>
              <a:t>) and </a:t>
            </a:r>
            <a:r>
              <a:rPr lang="en-US" sz="2400" dirty="0" smtClean="0">
                <a:solidFill>
                  <a:srgbClr val="FF6600"/>
                </a:solidFill>
              </a:rPr>
              <a:t>15%</a:t>
            </a:r>
            <a:r>
              <a:rPr lang="en-US" sz="2400" dirty="0" smtClean="0"/>
              <a:t> are negative for it (</a:t>
            </a:r>
            <a:r>
              <a:rPr lang="en-US" sz="2400" dirty="0" smtClean="0">
                <a:solidFill>
                  <a:srgbClr val="FF6600"/>
                </a:solidFill>
              </a:rPr>
              <a:t>-</a:t>
            </a:r>
            <a:r>
              <a:rPr lang="en-US" sz="2400" dirty="0" smtClean="0"/>
              <a:t>)</a:t>
            </a:r>
          </a:p>
          <a:p>
            <a:pPr lvl="2" eaLnBrk="1" hangingPunct="1">
              <a:defRPr/>
            </a:pPr>
            <a:r>
              <a:rPr lang="en-US" sz="2000" dirty="0" smtClean="0"/>
              <a:t>Negatives make anti (+) clumping proteins but positives don’t make anti (-) clumping proteins.</a:t>
            </a:r>
          </a:p>
        </p:txBody>
      </p:sp>
      <p:pic>
        <p:nvPicPr>
          <p:cNvPr id="95258" name="Picture 26" descr="MMj03957350000[1]"/>
          <p:cNvPicPr>
            <a:picLocks noChangeAspect="1" noChangeArrowheads="1" noCrop="1"/>
          </p:cNvPicPr>
          <p:nvPr/>
        </p:nvPicPr>
        <p:blipFill>
          <a:blip r:embed="rId4" cstate="print"/>
          <a:srcRect/>
          <a:stretch>
            <a:fillRect/>
          </a:stretch>
        </p:blipFill>
        <p:spPr bwMode="auto">
          <a:xfrm>
            <a:off x="6248400" y="457200"/>
            <a:ext cx="1905000" cy="1905000"/>
          </a:xfrm>
          <a:prstGeom prst="rect">
            <a:avLst/>
          </a:prstGeom>
          <a:noFill/>
          <a:ln w="9525">
            <a:noFill/>
            <a:miter lim="800000"/>
            <a:headEnd/>
            <a:tailEnd/>
          </a:ln>
        </p:spPr>
      </p:pic>
    </p:spTree>
  </p:cSld>
  <p:clrMapOvr>
    <a:masterClrMapping/>
  </p:clrMapOvr>
  <p:transition>
    <p:random/>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strVal val="#ppt_h"/>
                                          </p:val>
                                        </p:tav>
                                        <p:tav tm="100000">
                                          <p:val>
                                            <p:strVal val="#ppt_h"/>
                                          </p:val>
                                        </p:tav>
                                      </p:tavLst>
                                    </p:anim>
                                  </p:childTnLst>
                                </p:cTn>
                              </p:par>
                              <p:par>
                                <p:cTn id="9" presetID="3" presetClass="emph" presetSubtype="2" fill="hold" nodeType="withEffect">
                                  <p:stCondLst>
                                    <p:cond delay="0"/>
                                  </p:stCondLst>
                                  <p:childTnLst>
                                    <p:animClr clrSpc="rgb" dir="cw">
                                      <p:cBhvr override="childStyle">
                                        <p:cTn id="10" dur="2000" fill="hold"/>
                                        <p:tgtEl>
                                          <p:spTgt spid="95235">
                                            <p:txEl>
                                              <p:pRg st="0" end="0"/>
                                            </p:txEl>
                                          </p:spTgt>
                                        </p:tgtEl>
                                        <p:attrNameLst>
                                          <p:attrName>style.color</p:attrName>
                                        </p:attrNameLst>
                                      </p:cBhvr>
                                      <p:to>
                                        <a:srgbClr val="FF0000"/>
                                      </p:to>
                                    </p:animClr>
                                  </p:childTnLst>
                                </p:cTn>
                              </p:par>
                              <p:par>
                                <p:cTn id="11" presetID="9" presetClass="entr" presetSubtype="0" fill="hold" nodeType="withEffect">
                                  <p:stCondLst>
                                    <p:cond delay="0"/>
                                  </p:stCondLst>
                                  <p:childTnLst>
                                    <p:set>
                                      <p:cBhvr>
                                        <p:cTn id="12" dur="1" fill="hold">
                                          <p:stCondLst>
                                            <p:cond delay="0"/>
                                          </p:stCondLst>
                                        </p:cTn>
                                        <p:tgtEl>
                                          <p:spTgt spid="95258"/>
                                        </p:tgtEl>
                                        <p:attrNameLst>
                                          <p:attrName>style.visibility</p:attrName>
                                        </p:attrNameLst>
                                      </p:cBhvr>
                                      <p:to>
                                        <p:strVal val="visible"/>
                                      </p:to>
                                    </p:set>
                                    <p:animEffect transition="in" filter="dissolve">
                                      <p:cBhvr>
                                        <p:cTn id="13" dur="500"/>
                                        <p:tgtEl>
                                          <p:spTgt spid="95258"/>
                                        </p:tgtEl>
                                      </p:cBhvr>
                                    </p:animEffect>
                                  </p:childTnLst>
                                </p:cTn>
                              </p:par>
                              <p:par>
                                <p:cTn id="14" presetID="9" presetClass="entr" presetSubtype="0" fill="hold" nodeType="withEffect">
                                  <p:stCondLst>
                                    <p:cond delay="0"/>
                                  </p:stCondLst>
                                  <p:childTnLst>
                                    <p:set>
                                      <p:cBhvr>
                                        <p:cTn id="15" dur="1" fill="hold">
                                          <p:stCondLst>
                                            <p:cond delay="0"/>
                                          </p:stCondLst>
                                        </p:cTn>
                                        <p:tgtEl>
                                          <p:spTgt spid="95257"/>
                                        </p:tgtEl>
                                        <p:attrNameLst>
                                          <p:attrName>style.visibility</p:attrName>
                                        </p:attrNameLst>
                                      </p:cBhvr>
                                      <p:to>
                                        <p:strVal val="visible"/>
                                      </p:to>
                                    </p:set>
                                    <p:animEffect transition="in" filter="dissolve">
                                      <p:cBhvr>
                                        <p:cTn id="16" dur="500"/>
                                        <p:tgtEl>
                                          <p:spTgt spid="95257"/>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95235">
                                            <p:txEl>
                                              <p:pRg st="1" end="1"/>
                                            </p:txEl>
                                          </p:spTgt>
                                        </p:tgtEl>
                                        <p:attrNameLst>
                                          <p:attrName>style.visibility</p:attrName>
                                        </p:attrNameLst>
                                      </p:cBhvr>
                                      <p:to>
                                        <p:strVal val="visible"/>
                                      </p:to>
                                    </p:set>
                                    <p:anim calcmode="lin" valueType="num">
                                      <p:cBhvr>
                                        <p:cTn id="21"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1" end="1"/>
                                            </p:txEl>
                                          </p:spTgt>
                                        </p:tgtEl>
                                        <p:attrNameLst>
                                          <p:attrName>ppt_h</p:attrName>
                                        </p:attrNameLst>
                                      </p:cBhvr>
                                      <p:tavLst>
                                        <p:tav tm="0">
                                          <p:val>
                                            <p:strVal val="#ppt_h"/>
                                          </p:val>
                                        </p:tav>
                                        <p:tav tm="100000">
                                          <p:val>
                                            <p:strVal val="#ppt_h"/>
                                          </p:val>
                                        </p:tav>
                                      </p:tavLst>
                                    </p:anim>
                                  </p:childTnLst>
                                </p:cTn>
                              </p:par>
                              <p:par>
                                <p:cTn id="23" presetID="3" presetClass="emph" presetSubtype="2" fill="hold" nodeType="withEffect">
                                  <p:stCondLst>
                                    <p:cond delay="0"/>
                                  </p:stCondLst>
                                  <p:childTnLst>
                                    <p:animClr clrSpc="rgb" dir="cw">
                                      <p:cBhvr override="childStyle">
                                        <p:cTn id="24" dur="2000" fill="hold"/>
                                        <p:tgtEl>
                                          <p:spTgt spid="95235">
                                            <p:txEl>
                                              <p:pRg st="1" end="1"/>
                                            </p:txEl>
                                          </p:spTgt>
                                        </p:tgtEl>
                                        <p:attrNameLst>
                                          <p:attrName>style.color</p:attrName>
                                        </p:attrNameLst>
                                      </p:cBhvr>
                                      <p:to>
                                        <a:srgbClr val="FFFF00"/>
                                      </p:to>
                                    </p:animClr>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95235">
                                            <p:txEl>
                                              <p:pRg st="2" end="2"/>
                                            </p:txEl>
                                          </p:spTgt>
                                        </p:tgtEl>
                                        <p:attrNameLst>
                                          <p:attrName>style.visibility</p:attrName>
                                        </p:attrNameLst>
                                      </p:cBhvr>
                                      <p:to>
                                        <p:strVal val="visible"/>
                                      </p:to>
                                    </p:set>
                                    <p:anim calcmode="lin" valueType="num">
                                      <p:cBhvr>
                                        <p:cTn id="29"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5235">
                                            <p:txEl>
                                              <p:pRg st="2" end="2"/>
                                            </p:txEl>
                                          </p:spTgt>
                                        </p:tgtEl>
                                        <p:attrNameLst>
                                          <p:attrName>ppt_h</p:attrName>
                                        </p:attrNameLst>
                                      </p:cBhvr>
                                      <p:tavLst>
                                        <p:tav tm="0">
                                          <p:val>
                                            <p:strVal val="#ppt_h"/>
                                          </p:val>
                                        </p:tav>
                                        <p:tav tm="100000">
                                          <p:val>
                                            <p:strVal val="#ppt_h"/>
                                          </p:val>
                                        </p:tav>
                                      </p:tavLst>
                                    </p:anim>
                                  </p:childTnLst>
                                </p:cTn>
                              </p:par>
                              <p:par>
                                <p:cTn id="31" presetID="3" presetClass="emph" presetSubtype="2" fill="hold" nodeType="withEffect">
                                  <p:stCondLst>
                                    <p:cond delay="0"/>
                                  </p:stCondLst>
                                  <p:childTnLst>
                                    <p:animClr clrSpc="rgb" dir="cw">
                                      <p:cBhvr override="childStyle">
                                        <p:cTn id="32" dur="2000" fill="hold"/>
                                        <p:tgtEl>
                                          <p:spTgt spid="95235">
                                            <p:txEl>
                                              <p:pRg st="2" end="2"/>
                                            </p:txEl>
                                          </p:spTgt>
                                        </p:tgtEl>
                                        <p:attrNameLst>
                                          <p:attrName>style.color</p:attrName>
                                        </p:attrNameLst>
                                      </p:cBhvr>
                                      <p:to>
                                        <a:srgbClr val="FF6600"/>
                                      </p:to>
                                    </p:animClr>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95235">
                                            <p:txEl>
                                              <p:pRg st="3" end="3"/>
                                            </p:txEl>
                                          </p:spTgt>
                                        </p:tgtEl>
                                        <p:attrNameLst>
                                          <p:attrName>style.visibility</p:attrName>
                                        </p:attrNameLst>
                                      </p:cBhvr>
                                      <p:to>
                                        <p:strVal val="visible"/>
                                      </p:to>
                                    </p:set>
                                    <p:anim calcmode="lin" valueType="num">
                                      <p:cBhvr>
                                        <p:cTn id="37"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5235">
                                            <p:txEl>
                                              <p:pRg st="3" end="3"/>
                                            </p:txEl>
                                          </p:spTgt>
                                        </p:tgtEl>
                                        <p:attrNameLst>
                                          <p:attrName>ppt_h</p:attrName>
                                        </p:attrNameLst>
                                      </p:cBhvr>
                                      <p:tavLst>
                                        <p:tav tm="0">
                                          <p:val>
                                            <p:strVal val="#ppt_h"/>
                                          </p:val>
                                        </p:tav>
                                        <p:tav tm="100000">
                                          <p:val>
                                            <p:strVal val="#ppt_h"/>
                                          </p:val>
                                        </p:tav>
                                      </p:tavLst>
                                    </p:anim>
                                  </p:childTnLst>
                                </p:cTn>
                              </p:par>
                              <p:par>
                                <p:cTn id="39" presetID="3" presetClass="emph" presetSubtype="2" fill="hold" nodeType="withEffect">
                                  <p:stCondLst>
                                    <p:cond delay="0"/>
                                  </p:stCondLst>
                                  <p:childTnLst>
                                    <p:animClr clrSpc="rgb" dir="cw">
                                      <p:cBhvr override="childStyle">
                                        <p:cTn id="40" dur="2000" fill="hold"/>
                                        <p:tgtEl>
                                          <p:spTgt spid="95235">
                                            <p:txEl>
                                              <p:pRg st="3" end="3"/>
                                            </p:txEl>
                                          </p:spTgt>
                                        </p:tgtEl>
                                        <p:attrNameLst>
                                          <p:attrName>style.color</p:attrName>
                                        </p:attrNameLst>
                                      </p:cBhvr>
                                      <p:to>
                                        <a:srgbClr val="00CC00"/>
                                      </p:to>
                                    </p:animClr>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95235">
                                            <p:txEl>
                                              <p:pRg st="4" end="4"/>
                                            </p:txEl>
                                          </p:spTgt>
                                        </p:tgtEl>
                                        <p:attrNameLst>
                                          <p:attrName>style.visibility</p:attrName>
                                        </p:attrNameLst>
                                      </p:cBhvr>
                                      <p:to>
                                        <p:strVal val="visible"/>
                                      </p:to>
                                    </p:set>
                                    <p:anim calcmode="lin" valueType="num">
                                      <p:cBhvr>
                                        <p:cTn id="45"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95235">
                                            <p:txEl>
                                              <p:pRg st="4" end="4"/>
                                            </p:txEl>
                                          </p:spTgt>
                                        </p:tgtEl>
                                        <p:attrNameLst>
                                          <p:attrName>ppt_h</p:attrName>
                                        </p:attrNameLst>
                                      </p:cBhvr>
                                      <p:tavLst>
                                        <p:tav tm="0">
                                          <p:val>
                                            <p:strVal val="#ppt_h"/>
                                          </p:val>
                                        </p:tav>
                                        <p:tav tm="100000">
                                          <p:val>
                                            <p:strVal val="#ppt_h"/>
                                          </p:val>
                                        </p:tav>
                                      </p:tavLst>
                                    </p:anim>
                                  </p:childTnLst>
                                </p:cTn>
                              </p:par>
                              <p:par>
                                <p:cTn id="47" presetID="3" presetClass="emph" presetSubtype="2" fill="hold" nodeType="withEffect">
                                  <p:stCondLst>
                                    <p:cond delay="0"/>
                                  </p:stCondLst>
                                  <p:childTnLst>
                                    <p:animClr clrSpc="rgb" dir="cw">
                                      <p:cBhvr override="childStyle">
                                        <p:cTn id="48" dur="2000" fill="hold"/>
                                        <p:tgtEl>
                                          <p:spTgt spid="95235">
                                            <p:txEl>
                                              <p:pRg st="4" end="4"/>
                                            </p:txEl>
                                          </p:spTgt>
                                        </p:tgtEl>
                                        <p:attrNameLst>
                                          <p:attrName>style.color</p:attrName>
                                        </p:attrNameLst>
                                      </p:cBhvr>
                                      <p:to>
                                        <a:srgbClr val="00FFFF"/>
                                      </p:to>
                                    </p:animClr>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95235">
                                            <p:txEl>
                                              <p:pRg st="5" end="5"/>
                                            </p:txEl>
                                          </p:spTgt>
                                        </p:tgtEl>
                                        <p:attrNameLst>
                                          <p:attrName>style.visibility</p:attrName>
                                        </p:attrNameLst>
                                      </p:cBhvr>
                                      <p:to>
                                        <p:strVal val="visible"/>
                                      </p:to>
                                    </p:set>
                                    <p:anim calcmode="lin" valueType="num">
                                      <p:cBhvr>
                                        <p:cTn id="53"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95235">
                                            <p:txEl>
                                              <p:pRg st="5" end="5"/>
                                            </p:txEl>
                                          </p:spTgt>
                                        </p:tgtEl>
                                        <p:attrNameLst>
                                          <p:attrName>ppt_h</p:attrName>
                                        </p:attrNameLst>
                                      </p:cBhvr>
                                      <p:tavLst>
                                        <p:tav tm="0">
                                          <p:val>
                                            <p:strVal val="#ppt_h"/>
                                          </p:val>
                                        </p:tav>
                                        <p:tav tm="100000">
                                          <p:val>
                                            <p:strVal val="#ppt_h"/>
                                          </p:val>
                                        </p:tav>
                                      </p:tavLst>
                                    </p:anim>
                                  </p:childTnLst>
                                </p:cTn>
                              </p:par>
                              <p:par>
                                <p:cTn id="55" presetID="3" presetClass="emph" presetSubtype="2" fill="hold" nodeType="withEffect">
                                  <p:stCondLst>
                                    <p:cond delay="0"/>
                                  </p:stCondLst>
                                  <p:childTnLst>
                                    <p:animClr clrSpc="rgb" dir="cw">
                                      <p:cBhvr override="childStyle">
                                        <p:cTn id="56" dur="2000" fill="hold"/>
                                        <p:tgtEl>
                                          <p:spTgt spid="95235">
                                            <p:txEl>
                                              <p:pRg st="5" end="5"/>
                                            </p:txEl>
                                          </p:spTgt>
                                        </p:tgtEl>
                                        <p:attrNameLst>
                                          <p:attrName>style.color</p:attrName>
                                        </p:attrNameLst>
                                      </p:cBhvr>
                                      <p:to>
                                        <a:srgbClr val="CC0099"/>
                                      </p:to>
                                    </p:animClr>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95235">
                                            <p:txEl>
                                              <p:pRg st="6" end="6"/>
                                            </p:txEl>
                                          </p:spTgt>
                                        </p:tgtEl>
                                        <p:attrNameLst>
                                          <p:attrName>style.visibility</p:attrName>
                                        </p:attrNameLst>
                                      </p:cBhvr>
                                      <p:to>
                                        <p:strVal val="visible"/>
                                      </p:to>
                                    </p:set>
                                    <p:anim calcmode="lin" valueType="num">
                                      <p:cBhvr additive="base">
                                        <p:cTn id="61" dur="500" fill="hold"/>
                                        <p:tgtEl>
                                          <p:spTgt spid="95235">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52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5235">
                                            <p:txEl>
                                              <p:pRg st="7" end="7"/>
                                            </p:txEl>
                                          </p:spTgt>
                                        </p:tgtEl>
                                        <p:attrNameLst>
                                          <p:attrName>style.visibility</p:attrName>
                                        </p:attrNameLst>
                                      </p:cBhvr>
                                      <p:to>
                                        <p:strVal val="visible"/>
                                      </p:to>
                                    </p:set>
                                    <p:anim calcmode="lin" valueType="num">
                                      <p:cBhvr additive="base">
                                        <p:cTn id="67" dur="500" fill="hold"/>
                                        <p:tgtEl>
                                          <p:spTgt spid="95235">
                                            <p:txEl>
                                              <p:pRg st="7" end="7"/>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52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95235">
                                            <p:txEl>
                                              <p:pRg st="8" end="8"/>
                                            </p:txEl>
                                          </p:spTgt>
                                        </p:tgtEl>
                                        <p:attrNameLst>
                                          <p:attrName>style.visibility</p:attrName>
                                        </p:attrNameLst>
                                      </p:cBhvr>
                                      <p:to>
                                        <p:strVal val="visible"/>
                                      </p:to>
                                    </p:set>
                                    <p:anim calcmode="lin" valueType="num">
                                      <p:cBhvr additive="base">
                                        <p:cTn id="73" dur="500" fill="hold"/>
                                        <p:tgtEl>
                                          <p:spTgt spid="95235">
                                            <p:txEl>
                                              <p:pRg st="8" end="8"/>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52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95235">
                                            <p:txEl>
                                              <p:pRg st="9" end="9"/>
                                            </p:txEl>
                                          </p:spTgt>
                                        </p:tgtEl>
                                        <p:attrNameLst>
                                          <p:attrName>style.visibility</p:attrName>
                                        </p:attrNameLst>
                                      </p:cBhvr>
                                      <p:to>
                                        <p:strVal val="visible"/>
                                      </p:to>
                                    </p:set>
                                    <p:anim calcmode="lin" valueType="num">
                                      <p:cBhvr additive="base">
                                        <p:cTn id="79" dur="500" fill="hold"/>
                                        <p:tgtEl>
                                          <p:spTgt spid="95235">
                                            <p:txEl>
                                              <p:pRg st="9" end="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952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5235">
                                            <p:txEl>
                                              <p:pRg st="10" end="10"/>
                                            </p:txEl>
                                          </p:spTgt>
                                        </p:tgtEl>
                                        <p:attrNameLst>
                                          <p:attrName>style.visibility</p:attrName>
                                        </p:attrNameLst>
                                      </p:cBhvr>
                                      <p:to>
                                        <p:strVal val="visible"/>
                                      </p:to>
                                    </p:set>
                                    <p:anim calcmode="lin" valueType="num">
                                      <p:cBhvr additive="base">
                                        <p:cTn id="85" dur="500" fill="hold"/>
                                        <p:tgtEl>
                                          <p:spTgt spid="95235">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52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228600" y="152400"/>
            <a:ext cx="8616950" cy="6400800"/>
          </a:xfrm>
        </p:spPr>
        <p:txBody>
          <a:bodyPr/>
          <a:lstStyle/>
          <a:p>
            <a:pPr eaLnBrk="1" hangingPunct="1">
              <a:defRPr/>
            </a:pPr>
            <a:r>
              <a:rPr lang="en-US" sz="2800" dirty="0" smtClean="0"/>
              <a:t>There are 3 main types of blood vessels; arteries, veins, and capillaries.</a:t>
            </a:r>
          </a:p>
          <a:p>
            <a:pPr eaLnBrk="1" hangingPunct="1">
              <a:defRPr/>
            </a:pPr>
            <a:r>
              <a:rPr lang="en-US" sz="2800" dirty="0" smtClean="0">
                <a:solidFill>
                  <a:srgbClr val="FF0000"/>
                </a:solidFill>
              </a:rPr>
              <a:t>Arteries</a:t>
            </a:r>
          </a:p>
          <a:p>
            <a:pPr lvl="1" eaLnBrk="1" hangingPunct="1">
              <a:defRPr/>
            </a:pPr>
            <a:r>
              <a:rPr lang="en-US" sz="2400" dirty="0" smtClean="0"/>
              <a:t>Carry </a:t>
            </a:r>
            <a:r>
              <a:rPr lang="en-US" sz="2400" i="1" dirty="0" smtClean="0">
                <a:solidFill>
                  <a:srgbClr val="FF0000"/>
                </a:solidFill>
              </a:rPr>
              <a:t>oxygen rich blood</a:t>
            </a:r>
            <a:r>
              <a:rPr lang="en-US" sz="2400" dirty="0" smtClean="0"/>
              <a:t> throughout the body.</a:t>
            </a:r>
          </a:p>
          <a:p>
            <a:pPr lvl="1" eaLnBrk="1" hangingPunct="1">
              <a:defRPr/>
            </a:pPr>
            <a:r>
              <a:rPr lang="en-US" sz="2400" dirty="0" smtClean="0"/>
              <a:t>3 thick layers</a:t>
            </a:r>
          </a:p>
          <a:p>
            <a:pPr lvl="2" eaLnBrk="1" hangingPunct="1">
              <a:defRPr/>
            </a:pPr>
            <a:r>
              <a:rPr lang="en-US" sz="2000" dirty="0" smtClean="0">
                <a:solidFill>
                  <a:srgbClr val="FF6600"/>
                </a:solidFill>
              </a:rPr>
              <a:t>Outside layer</a:t>
            </a:r>
            <a:r>
              <a:rPr lang="en-US" sz="2000" dirty="0" smtClean="0"/>
              <a:t>: Connective tissue</a:t>
            </a:r>
          </a:p>
          <a:p>
            <a:pPr lvl="2" eaLnBrk="1" hangingPunct="1">
              <a:defRPr/>
            </a:pPr>
            <a:r>
              <a:rPr lang="en-US" sz="2000" dirty="0" smtClean="0">
                <a:solidFill>
                  <a:srgbClr val="FFC000"/>
                </a:solidFill>
              </a:rPr>
              <a:t>Middle layer</a:t>
            </a:r>
            <a:r>
              <a:rPr lang="en-US" sz="2000" dirty="0" smtClean="0"/>
              <a:t>: Thick smooth muscle tissue</a:t>
            </a:r>
          </a:p>
          <a:p>
            <a:pPr lvl="2" eaLnBrk="1" hangingPunct="1">
              <a:defRPr/>
            </a:pPr>
            <a:r>
              <a:rPr lang="en-US" sz="2000" dirty="0" smtClean="0">
                <a:solidFill>
                  <a:srgbClr val="FFCC99"/>
                </a:solidFill>
              </a:rPr>
              <a:t>Inner layer</a:t>
            </a:r>
            <a:r>
              <a:rPr lang="en-US" sz="2000" dirty="0" smtClean="0"/>
              <a:t>: smooth Epithelial tissue</a:t>
            </a:r>
          </a:p>
          <a:p>
            <a:pPr lvl="1" eaLnBrk="1" hangingPunct="1">
              <a:defRPr/>
            </a:pPr>
            <a:r>
              <a:rPr lang="en-US" sz="2400" dirty="0" smtClean="0"/>
              <a:t>Structure of arteries offers both </a:t>
            </a:r>
            <a:r>
              <a:rPr lang="en-US" sz="2400" dirty="0" smtClean="0">
                <a:solidFill>
                  <a:schemeClr val="accent1">
                    <a:lumMod val="60000"/>
                    <a:lumOff val="40000"/>
                  </a:schemeClr>
                </a:solidFill>
              </a:rPr>
              <a:t>strength</a:t>
            </a:r>
            <a:r>
              <a:rPr lang="en-US" sz="2400" dirty="0" smtClean="0"/>
              <a:t> (muscle tissue), </a:t>
            </a:r>
            <a:r>
              <a:rPr lang="en-US" sz="2400" dirty="0" smtClean="0">
                <a:solidFill>
                  <a:schemeClr val="accent1">
                    <a:lumMod val="75000"/>
                  </a:schemeClr>
                </a:solidFill>
              </a:rPr>
              <a:t>flexibility</a:t>
            </a:r>
            <a:r>
              <a:rPr lang="en-US" sz="2400" dirty="0" smtClean="0"/>
              <a:t> (connective tissue) and </a:t>
            </a:r>
            <a:r>
              <a:rPr lang="en-US" sz="2400" dirty="0" smtClean="0">
                <a:solidFill>
                  <a:schemeClr val="accent2">
                    <a:lumMod val="60000"/>
                    <a:lumOff val="40000"/>
                  </a:schemeClr>
                </a:solidFill>
              </a:rPr>
              <a:t>freedom of blood flow</a:t>
            </a:r>
            <a:r>
              <a:rPr lang="en-US" sz="2400" dirty="0" smtClean="0"/>
              <a:t> (epithelial tissue).</a:t>
            </a:r>
            <a:endParaRPr lang="en-US" sz="2400" i="1" dirty="0" smtClean="0">
              <a:solidFill>
                <a:srgbClr val="FFFF00"/>
              </a:solidFill>
            </a:endParaRPr>
          </a:p>
          <a:p>
            <a:pPr lvl="1" eaLnBrk="1" hangingPunct="1">
              <a:defRPr/>
            </a:pPr>
            <a:r>
              <a:rPr lang="en-US" sz="2400" i="1" dirty="0" smtClean="0">
                <a:solidFill>
                  <a:srgbClr val="FFFF00"/>
                </a:solidFill>
              </a:rPr>
              <a:t>Aorta</a:t>
            </a:r>
            <a:r>
              <a:rPr lang="en-US" sz="2400" dirty="0" smtClean="0"/>
              <a:t> is the largest artery in the body.</a:t>
            </a:r>
          </a:p>
          <a:p>
            <a:pPr lvl="2" eaLnBrk="1" hangingPunct="1">
              <a:defRPr/>
            </a:pPr>
            <a:r>
              <a:rPr lang="en-US" sz="2000" dirty="0" smtClean="0"/>
              <a:t>All arteries branch off from the aorta like the branches of a tree.</a:t>
            </a:r>
          </a:p>
          <a:p>
            <a:pPr lvl="2" eaLnBrk="1" hangingPunct="1">
              <a:defRPr/>
            </a:pPr>
            <a:r>
              <a:rPr lang="en-US" sz="2000" i="1" dirty="0" smtClean="0">
                <a:solidFill>
                  <a:schemeClr val="accent1">
                    <a:lumMod val="75000"/>
                  </a:schemeClr>
                </a:solidFill>
              </a:rPr>
              <a:t>Coronary arteries</a:t>
            </a:r>
            <a:r>
              <a:rPr lang="en-US" sz="2000" dirty="0" smtClean="0"/>
              <a:t> are arteries that supply the cells of the heart with oxygen.</a:t>
            </a:r>
          </a:p>
        </p:txBody>
      </p:sp>
      <p:pic>
        <p:nvPicPr>
          <p:cNvPr id="10244" name="Picture 5"/>
          <p:cNvPicPr>
            <a:picLocks noChangeAspect="1" noChangeArrowheads="1"/>
          </p:cNvPicPr>
          <p:nvPr/>
        </p:nvPicPr>
        <p:blipFill>
          <a:blip r:embed="rId3" cstate="print"/>
          <a:srcRect/>
          <a:stretch>
            <a:fillRect/>
          </a:stretch>
        </p:blipFill>
        <p:spPr bwMode="auto">
          <a:xfrm>
            <a:off x="7312282" y="1828800"/>
            <a:ext cx="1831718" cy="1847850"/>
          </a:xfrm>
          <a:prstGeom prst="rect">
            <a:avLst/>
          </a:prstGeom>
          <a:noFill/>
          <a:ln w="9525">
            <a:noFill/>
            <a:miter lim="800000"/>
            <a:headEnd/>
            <a:tailEnd/>
          </a:ln>
        </p:spPr>
      </p:pic>
    </p:spTree>
  </p:cSld>
  <p:clrMapOvr>
    <a:masterClrMapping/>
  </p:clrMapOvr>
  <p:transition>
    <p:random/>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noChangeArrowheads="1"/>
          </p:cNvPicPr>
          <p:nvPr/>
        </p:nvPicPr>
        <p:blipFill>
          <a:blip r:embed="rId3" cstate="print"/>
          <a:srcRect/>
          <a:stretch>
            <a:fillRect/>
          </a:stretch>
        </p:blipFill>
        <p:spPr bwMode="auto">
          <a:xfrm>
            <a:off x="0" y="5486400"/>
            <a:ext cx="1452282" cy="1371600"/>
          </a:xfrm>
          <a:prstGeom prst="rect">
            <a:avLst/>
          </a:prstGeom>
          <a:noFill/>
          <a:ln w="9525">
            <a:noFill/>
            <a:miter lim="800000"/>
            <a:headEnd/>
            <a:tailEnd/>
          </a:ln>
        </p:spPr>
      </p:pic>
      <p:sp>
        <p:nvSpPr>
          <p:cNvPr id="88067" name="Rectangle 3"/>
          <p:cNvSpPr>
            <a:spLocks noGrp="1" noChangeArrowheads="1"/>
          </p:cNvSpPr>
          <p:nvPr>
            <p:ph type="body" idx="1"/>
          </p:nvPr>
        </p:nvSpPr>
        <p:spPr>
          <a:xfrm>
            <a:off x="304800" y="228600"/>
            <a:ext cx="8540750" cy="6248400"/>
          </a:xfrm>
        </p:spPr>
        <p:txBody>
          <a:bodyPr/>
          <a:lstStyle/>
          <a:p>
            <a:pPr lvl="1" eaLnBrk="1" hangingPunct="1">
              <a:defRPr/>
            </a:pPr>
            <a:r>
              <a:rPr lang="en-US" sz="2400" dirty="0" smtClean="0"/>
              <a:t>A person’s </a:t>
            </a:r>
            <a:r>
              <a:rPr lang="en-US" sz="2400" i="1" dirty="0" smtClean="0">
                <a:solidFill>
                  <a:srgbClr val="92D050"/>
                </a:solidFill>
              </a:rPr>
              <a:t>pulse</a:t>
            </a:r>
            <a:r>
              <a:rPr lang="en-US" sz="2400" dirty="0" smtClean="0"/>
              <a:t> is created by the expansion &amp; relaxation of the artery walls.</a:t>
            </a:r>
          </a:p>
          <a:p>
            <a:pPr lvl="1" eaLnBrk="1" hangingPunct="1">
              <a:defRPr/>
            </a:pPr>
            <a:r>
              <a:rPr lang="en-US" sz="2400" dirty="0" smtClean="0"/>
              <a:t>Arteries can expand or contract to restrict blood flow to an area.</a:t>
            </a:r>
          </a:p>
          <a:p>
            <a:pPr lvl="2" eaLnBrk="1" hangingPunct="1">
              <a:defRPr/>
            </a:pPr>
            <a:r>
              <a:rPr lang="en-US" sz="2000" dirty="0" smtClean="0"/>
              <a:t>Example: Exercising blood flow increases to muscles and lung cells.</a:t>
            </a:r>
          </a:p>
          <a:p>
            <a:pPr lvl="2" eaLnBrk="1" hangingPunct="1">
              <a:defRPr/>
            </a:pPr>
            <a:r>
              <a:rPr lang="en-US" sz="2000" dirty="0" smtClean="0"/>
              <a:t>Example: During digestion blood flow to the digestive system increases</a:t>
            </a:r>
          </a:p>
          <a:p>
            <a:pPr lvl="3" eaLnBrk="1" hangingPunct="1">
              <a:defRPr/>
            </a:pPr>
            <a:r>
              <a:rPr lang="en-US" sz="1800" dirty="0" smtClean="0"/>
              <a:t>This is one reason why you should not do strenuous exercise right after eating.</a:t>
            </a:r>
          </a:p>
          <a:p>
            <a:pPr lvl="1" eaLnBrk="1" hangingPunct="1">
              <a:defRPr/>
            </a:pPr>
            <a:r>
              <a:rPr lang="en-US" sz="2400" i="1" dirty="0" smtClean="0">
                <a:solidFill>
                  <a:srgbClr val="FF3300"/>
                </a:solidFill>
              </a:rPr>
              <a:t>Blood pressure</a:t>
            </a:r>
            <a:r>
              <a:rPr lang="en-US" sz="2400" dirty="0" smtClean="0"/>
              <a:t> is the force exerted on the walls of arteries as blood is pumped through the ventricles of the heart.</a:t>
            </a:r>
          </a:p>
          <a:p>
            <a:pPr lvl="2" eaLnBrk="1" hangingPunct="1">
              <a:defRPr/>
            </a:pPr>
            <a:r>
              <a:rPr lang="en-US" sz="2000" dirty="0" smtClean="0"/>
              <a:t>Blood pressure decreases the further it travels from the heart.</a:t>
            </a:r>
          </a:p>
          <a:p>
            <a:pPr lvl="3" eaLnBrk="1" hangingPunct="1">
              <a:defRPr/>
            </a:pPr>
            <a:r>
              <a:rPr lang="en-US" sz="1600" dirty="0" smtClean="0"/>
              <a:t>Inadequate blood pressure can mean not enough oxygen and nutrients  are being delivered to vital organs such as the brain, heart, etc., preventing these organs from functioning properly and may lead to temporary or permanent damage.</a:t>
            </a:r>
          </a:p>
          <a:p>
            <a:pPr lvl="2" eaLnBrk="1" hangingPunct="1">
              <a:defRPr/>
            </a:pPr>
            <a:r>
              <a:rPr lang="en-US" sz="2000" dirty="0" smtClean="0"/>
              <a:t>Measured using a </a:t>
            </a:r>
            <a:r>
              <a:rPr lang="en-US" sz="2000" i="1" dirty="0" smtClean="0">
                <a:solidFill>
                  <a:schemeClr val="accent1">
                    <a:lumMod val="60000"/>
                    <a:lumOff val="40000"/>
                  </a:schemeClr>
                </a:solidFill>
              </a:rPr>
              <a:t>sphygmomanometer</a:t>
            </a:r>
            <a:r>
              <a:rPr lang="en-US" sz="2000" dirty="0" smtClean="0"/>
              <a:t> or blood pressure cup.</a:t>
            </a:r>
          </a:p>
        </p:txBody>
      </p:sp>
    </p:spTree>
  </p:cSld>
  <p:clrMapOvr>
    <a:masterClrMapping/>
  </p:clrMapOvr>
  <p:transition>
    <p:random/>
    <p:sndAc>
      <p:stSnd>
        <p:snd r:embed="rId2" name="cashreg.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304800" y="381000"/>
            <a:ext cx="8540750" cy="6172200"/>
          </a:xfrm>
        </p:spPr>
        <p:txBody>
          <a:bodyPr/>
          <a:lstStyle/>
          <a:p>
            <a:pPr eaLnBrk="1" hangingPunct="1">
              <a:lnSpc>
                <a:spcPct val="90000"/>
              </a:lnSpc>
              <a:defRPr/>
            </a:pPr>
            <a:r>
              <a:rPr lang="en-US" sz="2800" dirty="0" smtClean="0">
                <a:solidFill>
                  <a:schemeClr val="bg1">
                    <a:lumMod val="20000"/>
                    <a:lumOff val="80000"/>
                  </a:schemeClr>
                </a:solidFill>
              </a:rPr>
              <a:t>Veins</a:t>
            </a:r>
          </a:p>
          <a:p>
            <a:pPr lvl="1" eaLnBrk="1" hangingPunct="1">
              <a:lnSpc>
                <a:spcPct val="90000"/>
              </a:lnSpc>
              <a:defRPr/>
            </a:pPr>
            <a:r>
              <a:rPr lang="en-US" sz="2400" dirty="0" smtClean="0"/>
              <a:t>Carry </a:t>
            </a:r>
            <a:r>
              <a:rPr lang="en-US" sz="2400" dirty="0" smtClean="0">
                <a:solidFill>
                  <a:schemeClr val="accent1">
                    <a:lumMod val="60000"/>
                    <a:lumOff val="40000"/>
                  </a:schemeClr>
                </a:solidFill>
              </a:rPr>
              <a:t>oxygen poor/carbon dioxide rich blood</a:t>
            </a:r>
            <a:r>
              <a:rPr lang="en-US" sz="2400" dirty="0" smtClean="0"/>
              <a:t> throughout the body.</a:t>
            </a:r>
          </a:p>
          <a:p>
            <a:pPr lvl="1" eaLnBrk="1" hangingPunct="1">
              <a:lnSpc>
                <a:spcPct val="90000"/>
              </a:lnSpc>
              <a:defRPr/>
            </a:pPr>
            <a:r>
              <a:rPr lang="en-US" sz="2400" dirty="0" smtClean="0"/>
              <a:t>3 layers; layers not as thick as in arteries</a:t>
            </a:r>
          </a:p>
          <a:p>
            <a:pPr lvl="2" eaLnBrk="1" hangingPunct="1">
              <a:lnSpc>
                <a:spcPct val="90000"/>
              </a:lnSpc>
              <a:defRPr/>
            </a:pPr>
            <a:r>
              <a:rPr lang="en-US" sz="2000" dirty="0" smtClean="0">
                <a:solidFill>
                  <a:srgbClr val="FF6600"/>
                </a:solidFill>
              </a:rPr>
              <a:t>Outer layer</a:t>
            </a:r>
            <a:r>
              <a:rPr lang="en-US" sz="2000" dirty="0" smtClean="0"/>
              <a:t>: Connective tissue</a:t>
            </a:r>
          </a:p>
          <a:p>
            <a:pPr lvl="2" eaLnBrk="1" hangingPunct="1">
              <a:lnSpc>
                <a:spcPct val="90000"/>
              </a:lnSpc>
              <a:defRPr/>
            </a:pPr>
            <a:r>
              <a:rPr lang="en-US" sz="2000" dirty="0" smtClean="0">
                <a:solidFill>
                  <a:srgbClr val="FFC000"/>
                </a:solidFill>
              </a:rPr>
              <a:t>Middle layer</a:t>
            </a:r>
            <a:r>
              <a:rPr lang="en-US" sz="2000" dirty="0" smtClean="0"/>
              <a:t>: Smooth muscle</a:t>
            </a:r>
          </a:p>
          <a:p>
            <a:pPr lvl="2" eaLnBrk="1" hangingPunct="1">
              <a:lnSpc>
                <a:spcPct val="90000"/>
              </a:lnSpc>
              <a:defRPr/>
            </a:pPr>
            <a:r>
              <a:rPr lang="en-US" sz="2000" dirty="0" smtClean="0">
                <a:solidFill>
                  <a:srgbClr val="F8C7A2"/>
                </a:solidFill>
              </a:rPr>
              <a:t>Inner layer</a:t>
            </a:r>
            <a:r>
              <a:rPr lang="en-US" sz="2000" dirty="0" smtClean="0"/>
              <a:t>: Epithelial tissue</a:t>
            </a:r>
          </a:p>
          <a:p>
            <a:pPr lvl="1" eaLnBrk="1" hangingPunct="1">
              <a:lnSpc>
                <a:spcPct val="90000"/>
              </a:lnSpc>
              <a:defRPr/>
            </a:pPr>
            <a:r>
              <a:rPr lang="en-US" sz="2400" dirty="0" smtClean="0"/>
              <a:t>Contraction of skeletal muscles help to push blood through veins back to the heart.</a:t>
            </a:r>
            <a:endParaRPr lang="en-US" sz="2800" dirty="0" smtClean="0">
              <a:solidFill>
                <a:srgbClr val="FFCC99"/>
              </a:solidFill>
            </a:endParaRPr>
          </a:p>
          <a:p>
            <a:pPr eaLnBrk="1" hangingPunct="1">
              <a:lnSpc>
                <a:spcPct val="90000"/>
              </a:lnSpc>
              <a:defRPr/>
            </a:pPr>
            <a:r>
              <a:rPr lang="en-US" sz="2800" dirty="0" smtClean="0">
                <a:solidFill>
                  <a:srgbClr val="FFCC99"/>
                </a:solidFill>
              </a:rPr>
              <a:t>Capillaries</a:t>
            </a:r>
          </a:p>
          <a:p>
            <a:pPr lvl="1" eaLnBrk="1" hangingPunct="1">
              <a:lnSpc>
                <a:spcPct val="90000"/>
              </a:lnSpc>
              <a:defRPr/>
            </a:pPr>
            <a:r>
              <a:rPr lang="en-US" sz="2400" dirty="0" smtClean="0"/>
              <a:t>Connection point between arteries &amp; veins.</a:t>
            </a:r>
          </a:p>
          <a:p>
            <a:pPr lvl="1" eaLnBrk="1" hangingPunct="1">
              <a:lnSpc>
                <a:spcPct val="90000"/>
              </a:lnSpc>
              <a:defRPr/>
            </a:pPr>
            <a:r>
              <a:rPr lang="en-US" sz="2400" dirty="0" smtClean="0"/>
              <a:t>Exchange point between body’s cells and blood</a:t>
            </a:r>
          </a:p>
          <a:p>
            <a:pPr lvl="2" eaLnBrk="1" hangingPunct="1">
              <a:lnSpc>
                <a:spcPct val="90000"/>
              </a:lnSpc>
              <a:defRPr/>
            </a:pPr>
            <a:r>
              <a:rPr lang="en-US" sz="2000" dirty="0" smtClean="0"/>
              <a:t>Diffusion: process where substances move from an area of high concentration (a lot in a small area) to low concentration (same amount but a bigger area).</a:t>
            </a:r>
          </a:p>
          <a:p>
            <a:pPr lvl="1" eaLnBrk="1" hangingPunct="1">
              <a:lnSpc>
                <a:spcPct val="90000"/>
              </a:lnSpc>
              <a:defRPr/>
            </a:pPr>
            <a:r>
              <a:rPr lang="en-US" sz="2400" dirty="0" smtClean="0"/>
              <a:t>Single layer of smooth epithelial tissue.</a:t>
            </a:r>
          </a:p>
        </p:txBody>
      </p:sp>
      <p:pic>
        <p:nvPicPr>
          <p:cNvPr id="12291" name="Picture 4"/>
          <p:cNvPicPr>
            <a:picLocks noChangeAspect="1" noChangeArrowheads="1"/>
          </p:cNvPicPr>
          <p:nvPr/>
        </p:nvPicPr>
        <p:blipFill>
          <a:blip r:embed="rId3" cstate="print"/>
          <a:srcRect/>
          <a:stretch>
            <a:fillRect/>
          </a:stretch>
        </p:blipFill>
        <p:spPr bwMode="auto">
          <a:xfrm>
            <a:off x="6962775" y="1371600"/>
            <a:ext cx="2181225" cy="1406525"/>
          </a:xfrm>
          <a:prstGeom prst="rect">
            <a:avLst/>
          </a:prstGeom>
          <a:noFill/>
          <a:ln w="9525">
            <a:noFill/>
            <a:miter lim="800000"/>
            <a:headEnd/>
            <a:tailEnd/>
          </a:ln>
        </p:spPr>
      </p:pic>
    </p:spTree>
  </p:cSld>
  <p:clrMapOvr>
    <a:masterClrMapping/>
  </p:clrMapOvr>
  <p:transition>
    <p:random/>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304800"/>
            <a:ext cx="8540750" cy="6248400"/>
          </a:xfrm>
        </p:spPr>
        <p:txBody>
          <a:bodyPr/>
          <a:lstStyle/>
          <a:p>
            <a:pPr eaLnBrk="1" hangingPunct="1">
              <a:defRPr/>
            </a:pPr>
            <a:r>
              <a:rPr lang="en-US" dirty="0" smtClean="0"/>
              <a:t>Components of the Cardiovascular System</a:t>
            </a:r>
          </a:p>
          <a:p>
            <a:pPr lvl="1" eaLnBrk="1" hangingPunct="1">
              <a:defRPr/>
            </a:pPr>
            <a:r>
              <a:rPr lang="en-US" dirty="0" smtClean="0">
                <a:solidFill>
                  <a:srgbClr val="A50021"/>
                </a:solidFill>
              </a:rPr>
              <a:t>Heart</a:t>
            </a:r>
          </a:p>
          <a:p>
            <a:pPr lvl="1" eaLnBrk="1" hangingPunct="1">
              <a:defRPr/>
            </a:pPr>
            <a:r>
              <a:rPr lang="en-US" dirty="0" smtClean="0">
                <a:solidFill>
                  <a:srgbClr val="FF0000"/>
                </a:solidFill>
              </a:rPr>
              <a:t>Blood</a:t>
            </a:r>
          </a:p>
          <a:p>
            <a:pPr lvl="1" eaLnBrk="1" hangingPunct="1">
              <a:defRPr/>
            </a:pPr>
            <a:r>
              <a:rPr lang="en-US" dirty="0" smtClean="0">
                <a:solidFill>
                  <a:srgbClr val="FF3300"/>
                </a:solidFill>
              </a:rPr>
              <a:t>Blood Vessels</a:t>
            </a:r>
            <a:endParaRPr lang="en-US" dirty="0" smtClean="0"/>
          </a:p>
          <a:p>
            <a:pPr eaLnBrk="1" hangingPunct="1">
              <a:defRPr/>
            </a:pPr>
            <a:r>
              <a:rPr lang="en-US" dirty="0" smtClean="0"/>
              <a:t>Functions of the Cardiovascular System</a:t>
            </a:r>
            <a:endParaRPr lang="en-US" dirty="0" smtClean="0">
              <a:solidFill>
                <a:schemeClr val="accent1">
                  <a:lumMod val="40000"/>
                  <a:lumOff val="60000"/>
                </a:schemeClr>
              </a:solidFill>
            </a:endParaRPr>
          </a:p>
          <a:p>
            <a:pPr marL="971550" lvl="1" indent="-514350" eaLnBrk="1" hangingPunct="1">
              <a:buFont typeface="+mj-lt"/>
              <a:buAutoNum type="arabicPeriod"/>
              <a:defRPr/>
            </a:pPr>
            <a:r>
              <a:rPr lang="en-US" dirty="0" smtClean="0">
                <a:solidFill>
                  <a:schemeClr val="accent1">
                    <a:lumMod val="40000"/>
                    <a:lumOff val="60000"/>
                  </a:schemeClr>
                </a:solidFill>
              </a:rPr>
              <a:t>Delivering needed materials</a:t>
            </a:r>
          </a:p>
          <a:p>
            <a:pPr lvl="2" eaLnBrk="1" hangingPunct="1">
              <a:defRPr/>
            </a:pPr>
            <a:r>
              <a:rPr lang="en-US" dirty="0" smtClean="0"/>
              <a:t>Examples: Oxygen, Glucose, Vitamins, Minerals, etc.</a:t>
            </a:r>
          </a:p>
          <a:p>
            <a:pPr marL="971550" lvl="1" indent="-514350" eaLnBrk="1" hangingPunct="1">
              <a:buFont typeface="+mj-lt"/>
              <a:buAutoNum type="arabicPeriod"/>
              <a:defRPr/>
            </a:pPr>
            <a:r>
              <a:rPr lang="en-US" dirty="0" smtClean="0">
                <a:solidFill>
                  <a:schemeClr val="accent2">
                    <a:lumMod val="60000"/>
                    <a:lumOff val="40000"/>
                  </a:schemeClr>
                </a:solidFill>
              </a:rPr>
              <a:t>Removal of wastes</a:t>
            </a:r>
          </a:p>
          <a:p>
            <a:pPr lvl="2" eaLnBrk="1" hangingPunct="1">
              <a:defRPr/>
            </a:pPr>
            <a:r>
              <a:rPr lang="en-US" dirty="0" smtClean="0"/>
              <a:t>Example: Carbon dioxide</a:t>
            </a:r>
            <a:endParaRPr lang="en-US" dirty="0" smtClean="0">
              <a:solidFill>
                <a:schemeClr val="accent2">
                  <a:lumMod val="60000"/>
                  <a:lumOff val="40000"/>
                </a:schemeClr>
              </a:solidFill>
            </a:endParaRPr>
          </a:p>
          <a:p>
            <a:pPr marL="971550" lvl="1" indent="-514350" eaLnBrk="1" hangingPunct="1">
              <a:buFont typeface="+mj-lt"/>
              <a:buAutoNum type="arabicPeriod"/>
              <a:defRPr/>
            </a:pPr>
            <a:r>
              <a:rPr lang="en-US" dirty="0" smtClean="0">
                <a:solidFill>
                  <a:schemeClr val="accent1">
                    <a:lumMod val="75000"/>
                  </a:schemeClr>
                </a:solidFill>
              </a:rPr>
              <a:t>Fighting disease</a:t>
            </a:r>
          </a:p>
        </p:txBody>
      </p:sp>
      <p:pic>
        <p:nvPicPr>
          <p:cNvPr id="5124" name="Picture 6" descr="MCj02153320000[1]"/>
          <p:cNvPicPr>
            <a:picLocks noChangeAspect="1" noChangeArrowheads="1"/>
          </p:cNvPicPr>
          <p:nvPr/>
        </p:nvPicPr>
        <p:blipFill>
          <a:blip r:embed="rId4" cstate="print"/>
          <a:srcRect/>
          <a:stretch>
            <a:fillRect/>
          </a:stretch>
        </p:blipFill>
        <p:spPr bwMode="auto">
          <a:xfrm>
            <a:off x="6096000" y="4038600"/>
            <a:ext cx="1790700" cy="1660525"/>
          </a:xfrm>
          <a:prstGeom prst="rect">
            <a:avLst/>
          </a:prstGeom>
          <a:noFill/>
          <a:ln w="9525">
            <a:noFill/>
            <a:miter lim="800000"/>
            <a:headEnd/>
            <a:tailEnd/>
          </a:ln>
        </p:spPr>
      </p:pic>
      <p:pic>
        <p:nvPicPr>
          <p:cNvPr id="5126" name="Picture 8" descr="MCj02807530000[1]"/>
          <p:cNvPicPr>
            <a:picLocks noChangeAspect="1" noChangeArrowheads="1"/>
          </p:cNvPicPr>
          <p:nvPr/>
        </p:nvPicPr>
        <p:blipFill>
          <a:blip r:embed="rId5" cstate="print"/>
          <a:srcRect/>
          <a:stretch>
            <a:fillRect/>
          </a:stretch>
        </p:blipFill>
        <p:spPr bwMode="auto">
          <a:xfrm>
            <a:off x="4114800" y="5029200"/>
            <a:ext cx="1484313" cy="1458912"/>
          </a:xfrm>
          <a:prstGeom prst="rect">
            <a:avLst/>
          </a:prstGeom>
          <a:noFill/>
          <a:ln w="9525">
            <a:noFill/>
            <a:miter lim="800000"/>
            <a:headEnd/>
            <a:tailEnd/>
          </a:ln>
        </p:spPr>
      </p:pic>
      <p:pic>
        <p:nvPicPr>
          <p:cNvPr id="5127" name="Picture 7" descr="C:\Documents and Settings\jsmith14\Local Settings\Temporary Internet Files\Content.IE5\FRONTJ15\MC900055182[1].wmf"/>
          <p:cNvPicPr>
            <a:picLocks noChangeAspect="1" noChangeArrowheads="1"/>
          </p:cNvPicPr>
          <p:nvPr/>
        </p:nvPicPr>
        <p:blipFill>
          <a:blip r:embed="rId6" cstate="print"/>
          <a:srcRect/>
          <a:stretch>
            <a:fillRect/>
          </a:stretch>
        </p:blipFill>
        <p:spPr bwMode="auto">
          <a:xfrm>
            <a:off x="3657600" y="990600"/>
            <a:ext cx="988000" cy="1478732"/>
          </a:xfrm>
          <a:prstGeom prst="rect">
            <a:avLst/>
          </a:prstGeom>
          <a:noFill/>
        </p:spPr>
      </p:pic>
      <p:pic>
        <p:nvPicPr>
          <p:cNvPr id="8" name="MS900441676[1].wav">
            <a:hlinkClick r:id="" action="ppaction://media"/>
          </p:cNvPr>
          <p:cNvPicPr>
            <a:picLocks noRot="1" noChangeAspect="1"/>
          </p:cNvPicPr>
          <p:nvPr>
            <a:audioFile r:link="rId1"/>
          </p:nvPr>
        </p:nvPicPr>
        <p:blipFill>
          <a:blip r:embed="rId7" cstate="print"/>
          <a:stretch>
            <a:fillRect/>
          </a:stretch>
        </p:blipFill>
        <p:spPr>
          <a:xfrm>
            <a:off x="4648200" y="990600"/>
            <a:ext cx="304800" cy="304800"/>
          </a:xfrm>
          <a:prstGeom prst="rect">
            <a:avLst/>
          </a:prstGeom>
        </p:spPr>
      </p:pic>
    </p:spTree>
  </p:cSld>
  <p:clrMapOvr>
    <a:masterClrMapping/>
  </p:clrMapOvr>
  <p:transition>
    <p:random/>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20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2000"/>
                                        <p:tgtEl>
                                          <p:spTgt spid="757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9">
                                            <p:txEl>
                                              <p:pRg st="1" end="1"/>
                                            </p:txEl>
                                          </p:spTgt>
                                        </p:tgtEl>
                                        <p:attrNameLst>
                                          <p:attrName>style.visibility</p:attrName>
                                        </p:attrNameLst>
                                      </p:cBhvr>
                                      <p:to>
                                        <p:strVal val="visible"/>
                                      </p:to>
                                    </p:set>
                                    <p:animEffect transition="in" filter="fade">
                                      <p:cBhvr>
                                        <p:cTn id="22" dur="2000"/>
                                        <p:tgtEl>
                                          <p:spTgt spid="75779">
                                            <p:txEl>
                                              <p:pRg st="1" end="1"/>
                                            </p:txEl>
                                          </p:spTgt>
                                        </p:tgtEl>
                                      </p:cBhvr>
                                    </p:animEffect>
                                  </p:childTnLst>
                                </p:cTn>
                              </p:par>
                              <p:par>
                                <p:cTn id="23" presetID="1" presetClass="mediacall" presetSubtype="0" fill="hold" nodeType="withEffect">
                                  <p:stCondLst>
                                    <p:cond delay="0"/>
                                  </p:stCondLst>
                                  <p:childTnLst>
                                    <p:cmd type="call" cmd="playFrom(0.0)">
                                      <p:cBhvr>
                                        <p:cTn id="24" dur="4778" fill="hold"/>
                                        <p:tgtEl>
                                          <p:spTgt spid="8"/>
                                        </p:tgtEl>
                                      </p:cBhvr>
                                    </p:cmd>
                                  </p:childTnLst>
                                </p:cTn>
                              </p:par>
                              <p:par>
                                <p:cTn id="25" presetID="10" presetClass="entr" presetSubtype="0" fill="hold" nodeType="with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20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779">
                                            <p:txEl>
                                              <p:pRg st="4" end="4"/>
                                            </p:txEl>
                                          </p:spTgt>
                                        </p:tgtEl>
                                        <p:attrNameLst>
                                          <p:attrName>style.visibility</p:attrName>
                                        </p:attrNameLst>
                                      </p:cBhvr>
                                      <p:to>
                                        <p:strVal val="visible"/>
                                      </p:to>
                                    </p:set>
                                    <p:animEffect transition="in" filter="fade">
                                      <p:cBhvr>
                                        <p:cTn id="32" dur="2000"/>
                                        <p:tgtEl>
                                          <p:spTgt spid="7577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Effect transition="in" filter="fade">
                                      <p:cBhvr>
                                        <p:cTn id="37" dur="2000"/>
                                        <p:tgtEl>
                                          <p:spTgt spid="757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779">
                                            <p:txEl>
                                              <p:pRg st="6" end="6"/>
                                            </p:txEl>
                                          </p:spTgt>
                                        </p:tgtEl>
                                        <p:attrNameLst>
                                          <p:attrName>style.visibility</p:attrName>
                                        </p:attrNameLst>
                                      </p:cBhvr>
                                      <p:to>
                                        <p:strVal val="visible"/>
                                      </p:to>
                                    </p:set>
                                    <p:animEffect transition="in" filter="fade">
                                      <p:cBhvr>
                                        <p:cTn id="42" dur="2000"/>
                                        <p:tgtEl>
                                          <p:spTgt spid="757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5779">
                                            <p:txEl>
                                              <p:pRg st="7" end="7"/>
                                            </p:txEl>
                                          </p:spTgt>
                                        </p:tgtEl>
                                        <p:attrNameLst>
                                          <p:attrName>style.visibility</p:attrName>
                                        </p:attrNameLst>
                                      </p:cBhvr>
                                      <p:to>
                                        <p:strVal val="visible"/>
                                      </p:to>
                                    </p:set>
                                    <p:animEffect transition="in" filter="fade">
                                      <p:cBhvr>
                                        <p:cTn id="47" dur="2000"/>
                                        <p:tgtEl>
                                          <p:spTgt spid="7577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5779">
                                            <p:txEl>
                                              <p:pRg st="8" end="8"/>
                                            </p:txEl>
                                          </p:spTgt>
                                        </p:tgtEl>
                                        <p:attrNameLst>
                                          <p:attrName>style.visibility</p:attrName>
                                        </p:attrNameLst>
                                      </p:cBhvr>
                                      <p:to>
                                        <p:strVal val="visible"/>
                                      </p:to>
                                    </p:set>
                                    <p:animEffect transition="in" filter="fade">
                                      <p:cBhvr>
                                        <p:cTn id="52" dur="2000"/>
                                        <p:tgtEl>
                                          <p:spTgt spid="7577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779">
                                            <p:txEl>
                                              <p:pRg st="9" end="9"/>
                                            </p:txEl>
                                          </p:spTgt>
                                        </p:tgtEl>
                                        <p:attrNameLst>
                                          <p:attrName>style.visibility</p:attrName>
                                        </p:attrNameLst>
                                      </p:cBhvr>
                                      <p:to>
                                        <p:strVal val="visible"/>
                                      </p:to>
                                    </p:set>
                                    <p:animEffect transition="in" filter="fade">
                                      <p:cBhvr>
                                        <p:cTn id="57" dur="2000"/>
                                        <p:tgtEl>
                                          <p:spTgt spid="75779">
                                            <p:txEl>
                                              <p:pRg st="9" end="9"/>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124"/>
                                        </p:tgtEl>
                                        <p:attrNameLst>
                                          <p:attrName>style.visibility</p:attrName>
                                        </p:attrNameLst>
                                      </p:cBhvr>
                                      <p:to>
                                        <p:strVal val="visible"/>
                                      </p:to>
                                    </p:set>
                                    <p:animEffect transition="in" filter="fade">
                                      <p:cBhvr>
                                        <p:cTn id="60" dur="2000"/>
                                        <p:tgtEl>
                                          <p:spTgt spid="5124"/>
                                        </p:tgtEl>
                                      </p:cBhvr>
                                    </p:animEffect>
                                  </p:childTnLst>
                                </p:cTn>
                              </p:par>
                              <p:par>
                                <p:cTn id="61" presetID="10" presetClass="entr" presetSubtype="0" fill="hold" nodeType="withEffect">
                                  <p:stCondLst>
                                    <p:cond delay="0"/>
                                  </p:stCondLst>
                                  <p:childTnLst>
                                    <p:set>
                                      <p:cBhvr>
                                        <p:cTn id="62" dur="1" fill="hold">
                                          <p:stCondLst>
                                            <p:cond delay="0"/>
                                          </p:stCondLst>
                                        </p:cTn>
                                        <p:tgtEl>
                                          <p:spTgt spid="5126"/>
                                        </p:tgtEl>
                                        <p:attrNameLst>
                                          <p:attrName>style.visibility</p:attrName>
                                        </p:attrNameLst>
                                      </p:cBhvr>
                                      <p:to>
                                        <p:strVal val="visible"/>
                                      </p:to>
                                    </p:set>
                                    <p:animEffect transition="in" filter="fade">
                                      <p:cBhvr>
                                        <p:cTn id="63"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304800" y="381000"/>
            <a:ext cx="8540750" cy="6172200"/>
          </a:xfrm>
        </p:spPr>
        <p:txBody>
          <a:bodyPr/>
          <a:lstStyle/>
          <a:p>
            <a:pPr eaLnBrk="1" hangingPunct="1">
              <a:defRPr/>
            </a:pPr>
            <a:r>
              <a:rPr lang="en-US" dirty="0" smtClean="0">
                <a:solidFill>
                  <a:srgbClr val="A50021"/>
                </a:solidFill>
              </a:rPr>
              <a:t>The Heart</a:t>
            </a:r>
          </a:p>
          <a:p>
            <a:pPr lvl="1" eaLnBrk="1" hangingPunct="1">
              <a:defRPr/>
            </a:pPr>
            <a:r>
              <a:rPr lang="en-US" dirty="0" smtClean="0"/>
              <a:t>Hollow muscular organ that is responsible for pumping blood throughout the body.</a:t>
            </a:r>
          </a:p>
          <a:p>
            <a:pPr lvl="1" eaLnBrk="1" hangingPunct="1">
              <a:defRPr/>
            </a:pPr>
            <a:r>
              <a:rPr lang="en-US" dirty="0" smtClean="0"/>
              <a:t>Made of cardiac muscle.</a:t>
            </a:r>
          </a:p>
          <a:p>
            <a:pPr lvl="1" eaLnBrk="1" hangingPunct="1">
              <a:defRPr/>
            </a:pPr>
            <a:r>
              <a:rPr lang="en-US" dirty="0" smtClean="0"/>
              <a:t>2 Separate sides</a:t>
            </a:r>
          </a:p>
          <a:p>
            <a:pPr lvl="2" eaLnBrk="1" hangingPunct="1">
              <a:defRPr/>
            </a:pPr>
            <a:r>
              <a:rPr lang="en-US" i="1" dirty="0" smtClean="0">
                <a:solidFill>
                  <a:srgbClr val="FFC000"/>
                </a:solidFill>
              </a:rPr>
              <a:t>Septum</a:t>
            </a:r>
            <a:r>
              <a:rPr lang="en-US" dirty="0" smtClean="0"/>
              <a:t> is the tissue wall that separates the right side of the heart from the left side of the heart.</a:t>
            </a:r>
          </a:p>
          <a:p>
            <a:pPr lvl="2" eaLnBrk="1" hangingPunct="1">
              <a:defRPr/>
            </a:pPr>
            <a:r>
              <a:rPr lang="en-US" dirty="0" smtClean="0"/>
              <a:t>Each side has 2 separate chambers</a:t>
            </a:r>
          </a:p>
          <a:p>
            <a:pPr lvl="3" eaLnBrk="1" hangingPunct="1">
              <a:defRPr/>
            </a:pPr>
            <a:r>
              <a:rPr lang="en-US" dirty="0" smtClean="0">
                <a:solidFill>
                  <a:srgbClr val="FFFF00"/>
                </a:solidFill>
              </a:rPr>
              <a:t>Atrium</a:t>
            </a:r>
            <a:r>
              <a:rPr lang="en-US" dirty="0" smtClean="0"/>
              <a:t>: Upper chambers of the heart</a:t>
            </a:r>
          </a:p>
          <a:p>
            <a:pPr lvl="4" eaLnBrk="1" hangingPunct="1">
              <a:defRPr/>
            </a:pPr>
            <a:r>
              <a:rPr lang="en-US" dirty="0" smtClean="0"/>
              <a:t>One on each side (left &amp; right)</a:t>
            </a:r>
          </a:p>
          <a:p>
            <a:pPr lvl="4" eaLnBrk="1" hangingPunct="1">
              <a:defRPr/>
            </a:pPr>
            <a:r>
              <a:rPr lang="en-US" i="1" dirty="0" smtClean="0">
                <a:solidFill>
                  <a:srgbClr val="FFFF00"/>
                </a:solidFill>
              </a:rPr>
              <a:t>Receives blood into the heart</a:t>
            </a:r>
          </a:p>
          <a:p>
            <a:pPr lvl="3" eaLnBrk="1" hangingPunct="1">
              <a:defRPr/>
            </a:pPr>
            <a:r>
              <a:rPr lang="en-US" dirty="0" smtClean="0">
                <a:solidFill>
                  <a:srgbClr val="00CC00"/>
                </a:solidFill>
              </a:rPr>
              <a:t>Ventricle</a:t>
            </a:r>
            <a:r>
              <a:rPr lang="en-US" dirty="0" smtClean="0"/>
              <a:t>: lower chambers of the heart</a:t>
            </a:r>
          </a:p>
          <a:p>
            <a:pPr lvl="4" eaLnBrk="1" hangingPunct="1">
              <a:defRPr/>
            </a:pPr>
            <a:r>
              <a:rPr lang="en-US" dirty="0" smtClean="0"/>
              <a:t>One on each side (left &amp; right)</a:t>
            </a:r>
          </a:p>
          <a:p>
            <a:pPr lvl="4" eaLnBrk="1" hangingPunct="1">
              <a:defRPr/>
            </a:pPr>
            <a:r>
              <a:rPr lang="en-US" i="1" dirty="0" smtClean="0">
                <a:solidFill>
                  <a:srgbClr val="00CC00"/>
                </a:solidFill>
              </a:rPr>
              <a:t>Pumps blood out of the heart</a:t>
            </a:r>
          </a:p>
          <a:p>
            <a:pPr lvl="3" eaLnBrk="1" hangingPunct="1">
              <a:defRPr/>
            </a:pPr>
            <a:endParaRPr lang="en-US" dirty="0" smtClean="0"/>
          </a:p>
          <a:p>
            <a:pPr lvl="3" eaLnBrk="1" hangingPunct="1">
              <a:buFontTx/>
              <a:buNone/>
              <a:defRPr/>
            </a:pPr>
            <a:endParaRPr lang="en-US" dirty="0" smtClean="0"/>
          </a:p>
          <a:p>
            <a:pPr lvl="4" eaLnBrk="1" hangingPunct="1">
              <a:defRPr/>
            </a:pPr>
            <a:endParaRPr lang="en-US" dirty="0" smtClean="0"/>
          </a:p>
        </p:txBody>
      </p:sp>
      <p:pic>
        <p:nvPicPr>
          <p:cNvPr id="76805" name="Picture 5" descr="MPj03211520000[1]"/>
          <p:cNvPicPr>
            <a:picLocks noChangeAspect="1" noChangeArrowheads="1"/>
          </p:cNvPicPr>
          <p:nvPr/>
        </p:nvPicPr>
        <p:blipFill>
          <a:blip r:embed="rId4" cstate="print"/>
          <a:srcRect/>
          <a:stretch>
            <a:fillRect/>
          </a:stretch>
        </p:blipFill>
        <p:spPr bwMode="auto">
          <a:xfrm>
            <a:off x="6781800" y="3733800"/>
            <a:ext cx="2120900" cy="2971800"/>
          </a:xfrm>
          <a:prstGeom prst="rect">
            <a:avLst/>
          </a:prstGeom>
          <a:noFill/>
          <a:ln w="9525">
            <a:noFill/>
            <a:miter lim="800000"/>
            <a:headEnd/>
            <a:tailEnd/>
          </a:ln>
        </p:spPr>
      </p:pic>
      <p:pic>
        <p:nvPicPr>
          <p:cNvPr id="4" name="MS900441676[1].wav">
            <a:hlinkClick r:id="" action="ppaction://media"/>
          </p:cNvPr>
          <p:cNvPicPr>
            <a:picLocks noRot="1" noChangeAspect="1"/>
          </p:cNvPicPr>
          <p:nvPr>
            <a:audioFile r:link="rId1"/>
          </p:nvPr>
        </p:nvPicPr>
        <p:blipFill>
          <a:blip r:embed="rId5" cstate="print"/>
          <a:stretch>
            <a:fillRect/>
          </a:stretch>
        </p:blipFill>
        <p:spPr>
          <a:xfrm>
            <a:off x="8610600" y="6400800"/>
            <a:ext cx="304800" cy="304800"/>
          </a:xfrm>
          <a:prstGeom prst="rect">
            <a:avLst/>
          </a:prstGeom>
        </p:spPr>
      </p:pic>
    </p:spTree>
  </p:cSld>
  <p:clrMapOvr>
    <a:masterClrMapping/>
  </p:clrMapOvr>
  <p:transition>
    <p:rand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 presetClass="mediacall" presetSubtype="0" fill="hold" nodeType="withEffect">
                                  <p:stCondLst>
                                    <p:cond delay="0"/>
                                  </p:stCondLst>
                                  <p:childTnLst>
                                    <p:cmd type="call" cmd="playFrom(0.0)">
                                      <p:cBhvr>
                                        <p:cTn id="9" dur="4778" fill="hold"/>
                                        <p:tgtEl>
                                          <p:spTgt spid="4"/>
                                        </p:tgtEl>
                                      </p:cBhvr>
                                    </p:cmd>
                                  </p:childTnLst>
                                </p:cTn>
                              </p:par>
                              <p:par>
                                <p:cTn id="10" presetID="10" presetClass="entr" presetSubtype="0" fill="hold" nodeType="withEffect">
                                  <p:stCondLst>
                                    <p:cond delay="0"/>
                                  </p:stCondLst>
                                  <p:childTnLst>
                                    <p:set>
                                      <p:cBhvr>
                                        <p:cTn id="11" dur="1" fill="hold">
                                          <p:stCondLst>
                                            <p:cond delay="0"/>
                                          </p:stCondLst>
                                        </p:cTn>
                                        <p:tgtEl>
                                          <p:spTgt spid="76805"/>
                                        </p:tgtEl>
                                        <p:attrNameLst>
                                          <p:attrName>style.visibility</p:attrName>
                                        </p:attrNameLst>
                                      </p:cBhvr>
                                      <p:to>
                                        <p:strVal val="visible"/>
                                      </p:to>
                                    </p:set>
                                    <p:animEffect transition="in" filter="fade">
                                      <p:cBhvr>
                                        <p:cTn id="12" dur="2000"/>
                                        <p:tgtEl>
                                          <p:spTgt spid="768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803">
                                            <p:txEl>
                                              <p:pRg st="1" end="1"/>
                                            </p:txEl>
                                          </p:spTgt>
                                        </p:tgtEl>
                                        <p:attrNameLst>
                                          <p:attrName>style.visibility</p:attrName>
                                        </p:attrNameLst>
                                      </p:cBhvr>
                                      <p:to>
                                        <p:strVal val="visible"/>
                                      </p:to>
                                    </p:set>
                                    <p:animEffect transition="in" filter="fade">
                                      <p:cBhvr>
                                        <p:cTn id="17" dur="2000"/>
                                        <p:tgtEl>
                                          <p:spTgt spid="76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fade">
                                      <p:cBhvr>
                                        <p:cTn id="22" dur="2000"/>
                                        <p:tgtEl>
                                          <p:spTgt spid="768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animEffect transition="in" filter="fade">
                                      <p:cBhvr>
                                        <p:cTn id="27" dur="2000"/>
                                        <p:tgtEl>
                                          <p:spTgt spid="768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6803">
                                            <p:txEl>
                                              <p:pRg st="4" end="4"/>
                                            </p:txEl>
                                          </p:spTgt>
                                        </p:tgtEl>
                                        <p:attrNameLst>
                                          <p:attrName>style.visibility</p:attrName>
                                        </p:attrNameLst>
                                      </p:cBhvr>
                                      <p:to>
                                        <p:strVal val="visible"/>
                                      </p:to>
                                    </p:set>
                                    <p:anim calcmode="lin" valueType="num">
                                      <p:cBhvr>
                                        <p:cTn id="32" dur="500" fill="hold"/>
                                        <p:tgtEl>
                                          <p:spTgt spid="7680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680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680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6803">
                                            <p:txEl>
                                              <p:pRg st="5" end="5"/>
                                            </p:txEl>
                                          </p:spTgt>
                                        </p:tgtEl>
                                        <p:attrNameLst>
                                          <p:attrName>style.visibility</p:attrName>
                                        </p:attrNameLst>
                                      </p:cBhvr>
                                      <p:to>
                                        <p:strVal val="visible"/>
                                      </p:to>
                                    </p:set>
                                    <p:animEffect transition="in" filter="fade">
                                      <p:cBhvr>
                                        <p:cTn id="39" dur="2000"/>
                                        <p:tgtEl>
                                          <p:spTgt spid="7680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6803">
                                            <p:txEl>
                                              <p:pRg st="6" end="6"/>
                                            </p:txEl>
                                          </p:spTgt>
                                        </p:tgtEl>
                                        <p:attrNameLst>
                                          <p:attrName>style.visibility</p:attrName>
                                        </p:attrNameLst>
                                      </p:cBhvr>
                                      <p:to>
                                        <p:strVal val="visible"/>
                                      </p:to>
                                    </p:set>
                                    <p:animEffect transition="in" filter="fade">
                                      <p:cBhvr>
                                        <p:cTn id="44" dur="2000"/>
                                        <p:tgtEl>
                                          <p:spTgt spid="76803">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6803">
                                            <p:txEl>
                                              <p:pRg st="7" end="7"/>
                                            </p:txEl>
                                          </p:spTgt>
                                        </p:tgtEl>
                                        <p:attrNameLst>
                                          <p:attrName>style.visibility</p:attrName>
                                        </p:attrNameLst>
                                      </p:cBhvr>
                                      <p:to>
                                        <p:strVal val="visible"/>
                                      </p:to>
                                    </p:set>
                                    <p:animEffect transition="in" filter="fade">
                                      <p:cBhvr>
                                        <p:cTn id="47" dur="2000"/>
                                        <p:tgtEl>
                                          <p:spTgt spid="76803">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6803">
                                            <p:txEl>
                                              <p:pRg st="8" end="8"/>
                                            </p:txEl>
                                          </p:spTgt>
                                        </p:tgtEl>
                                        <p:attrNameLst>
                                          <p:attrName>style.visibility</p:attrName>
                                        </p:attrNameLst>
                                      </p:cBhvr>
                                      <p:to>
                                        <p:strVal val="visible"/>
                                      </p:to>
                                    </p:set>
                                    <p:animEffect transition="in" filter="fade">
                                      <p:cBhvr>
                                        <p:cTn id="50" dur="2000"/>
                                        <p:tgtEl>
                                          <p:spTgt spid="7680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6803">
                                            <p:txEl>
                                              <p:pRg st="9" end="9"/>
                                            </p:txEl>
                                          </p:spTgt>
                                        </p:tgtEl>
                                        <p:attrNameLst>
                                          <p:attrName>style.visibility</p:attrName>
                                        </p:attrNameLst>
                                      </p:cBhvr>
                                      <p:to>
                                        <p:strVal val="visible"/>
                                      </p:to>
                                    </p:set>
                                    <p:animEffect transition="in" filter="fade">
                                      <p:cBhvr>
                                        <p:cTn id="55" dur="2000"/>
                                        <p:tgtEl>
                                          <p:spTgt spid="76803">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6803">
                                            <p:txEl>
                                              <p:pRg st="10" end="10"/>
                                            </p:txEl>
                                          </p:spTgt>
                                        </p:tgtEl>
                                        <p:attrNameLst>
                                          <p:attrName>style.visibility</p:attrName>
                                        </p:attrNameLst>
                                      </p:cBhvr>
                                      <p:to>
                                        <p:strVal val="visible"/>
                                      </p:to>
                                    </p:set>
                                    <p:animEffect transition="in" filter="fade">
                                      <p:cBhvr>
                                        <p:cTn id="58" dur="2000"/>
                                        <p:tgtEl>
                                          <p:spTgt spid="76803">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6803">
                                            <p:txEl>
                                              <p:pRg st="11" end="11"/>
                                            </p:txEl>
                                          </p:spTgt>
                                        </p:tgtEl>
                                        <p:attrNameLst>
                                          <p:attrName>style.visibility</p:attrName>
                                        </p:attrNameLst>
                                      </p:cBhvr>
                                      <p:to>
                                        <p:strVal val="visible"/>
                                      </p:to>
                                    </p:set>
                                    <p:animEffect transition="in" filter="fade">
                                      <p:cBhvr>
                                        <p:cTn id="61" dur="2000"/>
                                        <p:tgtEl>
                                          <p:spTgt spid="768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304800" y="304800"/>
            <a:ext cx="8540750" cy="6248400"/>
          </a:xfrm>
        </p:spPr>
        <p:txBody>
          <a:bodyPr/>
          <a:lstStyle/>
          <a:p>
            <a:pPr lvl="2" eaLnBrk="1" hangingPunct="1">
              <a:defRPr/>
            </a:pPr>
            <a:r>
              <a:rPr lang="en-US" sz="2000" i="1" dirty="0" smtClean="0">
                <a:solidFill>
                  <a:srgbClr val="00FFFF"/>
                </a:solidFill>
              </a:rPr>
              <a:t>Valves</a:t>
            </a:r>
            <a:r>
              <a:rPr lang="en-US" sz="2000" dirty="0" smtClean="0"/>
              <a:t> are flaps of tissue located inside the heart that separates the atrium, ventricle &amp; directs blood flow.</a:t>
            </a:r>
          </a:p>
          <a:p>
            <a:pPr lvl="3" eaLnBrk="1" hangingPunct="1">
              <a:defRPr/>
            </a:pPr>
            <a:r>
              <a:rPr lang="en-US" sz="1800" dirty="0" smtClean="0">
                <a:solidFill>
                  <a:schemeClr val="accent1">
                    <a:lumMod val="20000"/>
                    <a:lumOff val="80000"/>
                  </a:schemeClr>
                </a:solidFill>
              </a:rPr>
              <a:t>Tricuspid</a:t>
            </a:r>
            <a:r>
              <a:rPr lang="en-US" sz="1800" dirty="0" smtClean="0"/>
              <a:t>: between right atrium &amp; right ventricle</a:t>
            </a:r>
          </a:p>
          <a:p>
            <a:pPr lvl="3" eaLnBrk="1" hangingPunct="1">
              <a:defRPr/>
            </a:pPr>
            <a:r>
              <a:rPr lang="en-US" sz="1800" dirty="0" smtClean="0">
                <a:solidFill>
                  <a:schemeClr val="accent1">
                    <a:lumMod val="60000"/>
                    <a:lumOff val="40000"/>
                  </a:schemeClr>
                </a:solidFill>
              </a:rPr>
              <a:t>Pulmonary</a:t>
            </a:r>
            <a:r>
              <a:rPr lang="en-US" sz="1800" dirty="0" smtClean="0"/>
              <a:t>: between right ventricle &amp; pulmonary artery</a:t>
            </a:r>
          </a:p>
          <a:p>
            <a:pPr lvl="3" eaLnBrk="1" hangingPunct="1">
              <a:defRPr/>
            </a:pPr>
            <a:r>
              <a:rPr lang="en-US" sz="1800" dirty="0" smtClean="0">
                <a:solidFill>
                  <a:schemeClr val="accent1">
                    <a:lumMod val="75000"/>
                  </a:schemeClr>
                </a:solidFill>
              </a:rPr>
              <a:t>Mitral (Bicuspid)</a:t>
            </a:r>
            <a:r>
              <a:rPr lang="en-US" sz="1800" dirty="0" smtClean="0"/>
              <a:t>: between left atrium &amp; left ventricle</a:t>
            </a:r>
          </a:p>
          <a:p>
            <a:pPr lvl="3" eaLnBrk="1" hangingPunct="1">
              <a:defRPr/>
            </a:pPr>
            <a:r>
              <a:rPr lang="en-US" sz="1800" dirty="0" smtClean="0">
                <a:solidFill>
                  <a:schemeClr val="accent2"/>
                </a:solidFill>
              </a:rPr>
              <a:t>Aortic</a:t>
            </a:r>
            <a:r>
              <a:rPr lang="en-US" sz="1800" dirty="0" smtClean="0"/>
              <a:t>: between left ventricle &amp; aorta</a:t>
            </a:r>
          </a:p>
          <a:p>
            <a:pPr lvl="1" eaLnBrk="1" hangingPunct="1">
              <a:defRPr/>
            </a:pPr>
            <a:r>
              <a:rPr lang="en-US" sz="2400" dirty="0" smtClean="0"/>
              <a:t>Operates in 2 phases</a:t>
            </a:r>
          </a:p>
          <a:p>
            <a:pPr lvl="2" eaLnBrk="1" hangingPunct="1">
              <a:defRPr/>
            </a:pPr>
            <a:r>
              <a:rPr lang="en-US" sz="2000" dirty="0" smtClean="0">
                <a:solidFill>
                  <a:srgbClr val="92D050"/>
                </a:solidFill>
              </a:rPr>
              <a:t>Phase 1</a:t>
            </a:r>
            <a:r>
              <a:rPr lang="en-US" sz="2000" dirty="0" smtClean="0"/>
              <a:t>: heart muscle relaxes &amp; the heart fills with blood</a:t>
            </a:r>
          </a:p>
          <a:p>
            <a:pPr lvl="2" eaLnBrk="1" hangingPunct="1">
              <a:defRPr/>
            </a:pPr>
            <a:r>
              <a:rPr lang="en-US" sz="2000" dirty="0" smtClean="0">
                <a:solidFill>
                  <a:srgbClr val="00B050"/>
                </a:solidFill>
              </a:rPr>
              <a:t>Phase 2</a:t>
            </a:r>
            <a:r>
              <a:rPr lang="en-US" sz="2000" dirty="0" smtClean="0"/>
              <a:t>: heart muscle contracts &amp; the blood is pumped forward</a:t>
            </a:r>
          </a:p>
          <a:p>
            <a:pPr lvl="1" eaLnBrk="1" hangingPunct="1">
              <a:defRPr/>
            </a:pPr>
            <a:r>
              <a:rPr lang="en-US" sz="2400" dirty="0" smtClean="0"/>
              <a:t>Heart beat regulated by a pacemaker</a:t>
            </a:r>
          </a:p>
          <a:p>
            <a:pPr lvl="2" eaLnBrk="1" hangingPunct="1">
              <a:defRPr/>
            </a:pPr>
            <a:r>
              <a:rPr lang="en-US" sz="2000" dirty="0" smtClean="0">
                <a:solidFill>
                  <a:srgbClr val="CC0099"/>
                </a:solidFill>
              </a:rPr>
              <a:t>Natural pacemaker</a:t>
            </a:r>
            <a:r>
              <a:rPr lang="en-US" sz="2000" dirty="0" smtClean="0"/>
              <a:t> is a group of cells located in the right atrium that monitors the body’s need for oxygen &amp; adjust the heart rate to meet the need.</a:t>
            </a:r>
          </a:p>
          <a:p>
            <a:pPr lvl="2" eaLnBrk="1" hangingPunct="1">
              <a:defRPr/>
            </a:pPr>
            <a:r>
              <a:rPr lang="en-US" sz="2000" dirty="0" smtClean="0">
                <a:solidFill>
                  <a:srgbClr val="FF3300"/>
                </a:solidFill>
              </a:rPr>
              <a:t>Artificial pacemaker</a:t>
            </a:r>
            <a:r>
              <a:rPr lang="en-US" sz="2000" dirty="0" smtClean="0"/>
              <a:t> is an electrical device implanted in a patient that regulates the heartbeat.</a:t>
            </a:r>
          </a:p>
          <a:p>
            <a:pPr lvl="3" eaLnBrk="1" hangingPunct="1">
              <a:defRPr/>
            </a:pPr>
            <a:r>
              <a:rPr lang="en-US" sz="1600" dirty="0" smtClean="0"/>
              <a:t>Can be affected or disrupted by microwaves.</a:t>
            </a:r>
          </a:p>
        </p:txBody>
      </p:sp>
      <p:pic>
        <p:nvPicPr>
          <p:cNvPr id="83972" name="Picture 4"/>
          <p:cNvPicPr>
            <a:picLocks noChangeAspect="1" noChangeArrowheads="1"/>
          </p:cNvPicPr>
          <p:nvPr/>
        </p:nvPicPr>
        <p:blipFill>
          <a:blip r:embed="rId3" cstate="print"/>
          <a:srcRect/>
          <a:stretch>
            <a:fillRect/>
          </a:stretch>
        </p:blipFill>
        <p:spPr bwMode="auto">
          <a:xfrm>
            <a:off x="7620000" y="5499100"/>
            <a:ext cx="1524000" cy="1358900"/>
          </a:xfrm>
          <a:prstGeom prst="rect">
            <a:avLst/>
          </a:prstGeom>
          <a:noFill/>
          <a:ln w="9525">
            <a:noFill/>
            <a:miter lim="800000"/>
            <a:headEnd/>
            <a:tailEnd/>
          </a:ln>
        </p:spPr>
      </p:pic>
    </p:spTree>
  </p:cSld>
  <p:clrMapOvr>
    <a:masterClrMapping/>
  </p:clrMapOvr>
  <p:transition>
    <p:random/>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20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fade">
                                      <p:cBhvr>
                                        <p:cTn id="12" dur="20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2000"/>
                                        <p:tgtEl>
                                          <p:spTgt spid="839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fade">
                                      <p:cBhvr>
                                        <p:cTn id="22" dur="2000"/>
                                        <p:tgtEl>
                                          <p:spTgt spid="839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fade">
                                      <p:cBhvr>
                                        <p:cTn id="27" dur="2000"/>
                                        <p:tgtEl>
                                          <p:spTgt spid="839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fade">
                                      <p:cBhvr>
                                        <p:cTn id="32" dur="2000"/>
                                        <p:tgtEl>
                                          <p:spTgt spid="839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971">
                                            <p:txEl>
                                              <p:pRg st="6" end="6"/>
                                            </p:txEl>
                                          </p:spTgt>
                                        </p:tgtEl>
                                        <p:attrNameLst>
                                          <p:attrName>style.visibility</p:attrName>
                                        </p:attrNameLst>
                                      </p:cBhvr>
                                      <p:to>
                                        <p:strVal val="visible"/>
                                      </p:to>
                                    </p:set>
                                    <p:animEffect transition="in" filter="fade">
                                      <p:cBhvr>
                                        <p:cTn id="37" dur="2000"/>
                                        <p:tgtEl>
                                          <p:spTgt spid="839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3971">
                                            <p:txEl>
                                              <p:pRg st="7" end="7"/>
                                            </p:txEl>
                                          </p:spTgt>
                                        </p:tgtEl>
                                        <p:attrNameLst>
                                          <p:attrName>style.visibility</p:attrName>
                                        </p:attrNameLst>
                                      </p:cBhvr>
                                      <p:to>
                                        <p:strVal val="visible"/>
                                      </p:to>
                                    </p:set>
                                    <p:animEffect transition="in" filter="fade">
                                      <p:cBhvr>
                                        <p:cTn id="42" dur="2000"/>
                                        <p:tgtEl>
                                          <p:spTgt spid="839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971">
                                            <p:txEl>
                                              <p:pRg st="8" end="8"/>
                                            </p:txEl>
                                          </p:spTgt>
                                        </p:tgtEl>
                                        <p:attrNameLst>
                                          <p:attrName>style.visibility</p:attrName>
                                        </p:attrNameLst>
                                      </p:cBhvr>
                                      <p:to>
                                        <p:strVal val="visible"/>
                                      </p:to>
                                    </p:set>
                                    <p:animEffect transition="in" filter="fade">
                                      <p:cBhvr>
                                        <p:cTn id="47" dur="2000"/>
                                        <p:tgtEl>
                                          <p:spTgt spid="8397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971">
                                            <p:txEl>
                                              <p:pRg st="9" end="9"/>
                                            </p:txEl>
                                          </p:spTgt>
                                        </p:tgtEl>
                                        <p:attrNameLst>
                                          <p:attrName>style.visibility</p:attrName>
                                        </p:attrNameLst>
                                      </p:cBhvr>
                                      <p:to>
                                        <p:strVal val="visible"/>
                                      </p:to>
                                    </p:set>
                                    <p:animEffect transition="in" filter="fade">
                                      <p:cBhvr>
                                        <p:cTn id="52" dur="2000"/>
                                        <p:tgtEl>
                                          <p:spTgt spid="8397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3971">
                                            <p:txEl>
                                              <p:pRg st="10" end="10"/>
                                            </p:txEl>
                                          </p:spTgt>
                                        </p:tgtEl>
                                        <p:attrNameLst>
                                          <p:attrName>style.visibility</p:attrName>
                                        </p:attrNameLst>
                                      </p:cBhvr>
                                      <p:to>
                                        <p:strVal val="visible"/>
                                      </p:to>
                                    </p:set>
                                    <p:animEffect transition="in" filter="fade">
                                      <p:cBhvr>
                                        <p:cTn id="57" dur="2000"/>
                                        <p:tgtEl>
                                          <p:spTgt spid="8397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3971">
                                            <p:txEl>
                                              <p:pRg st="11" end="11"/>
                                            </p:txEl>
                                          </p:spTgt>
                                        </p:tgtEl>
                                        <p:attrNameLst>
                                          <p:attrName>style.visibility</p:attrName>
                                        </p:attrNameLst>
                                      </p:cBhvr>
                                      <p:to>
                                        <p:strVal val="visible"/>
                                      </p:to>
                                    </p:set>
                                    <p:animEffect transition="in" filter="fade">
                                      <p:cBhvr>
                                        <p:cTn id="62" dur="2000"/>
                                        <p:tgtEl>
                                          <p:spTgt spid="83971">
                                            <p:txEl>
                                              <p:pRg st="11" end="1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83972"/>
                                        </p:tgtEl>
                                        <p:attrNameLst>
                                          <p:attrName>style.visibility</p:attrName>
                                        </p:attrNameLst>
                                      </p:cBhvr>
                                      <p:to>
                                        <p:strVal val="visible"/>
                                      </p:to>
                                    </p:set>
                                    <p:animEffect transition="in" filter="fade">
                                      <p:cBhvr>
                                        <p:cTn id="65" dur="2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304800" y="228600"/>
            <a:ext cx="8540750" cy="6324600"/>
          </a:xfrm>
        </p:spPr>
        <p:txBody>
          <a:bodyPr/>
          <a:lstStyle/>
          <a:p>
            <a:pPr eaLnBrk="1" hangingPunct="1">
              <a:defRPr/>
            </a:pPr>
            <a:r>
              <a:rPr lang="en-US" dirty="0" smtClean="0"/>
              <a:t>The 2 Loops of the Heart</a:t>
            </a:r>
          </a:p>
          <a:p>
            <a:pPr lvl="1" eaLnBrk="1" hangingPunct="1">
              <a:defRPr/>
            </a:pPr>
            <a:r>
              <a:rPr lang="en-US" dirty="0" smtClean="0">
                <a:solidFill>
                  <a:srgbClr val="FF3300"/>
                </a:solidFill>
              </a:rPr>
              <a:t>Loop 1: Right Pump</a:t>
            </a:r>
          </a:p>
          <a:p>
            <a:pPr lvl="2" eaLnBrk="1" hangingPunct="1">
              <a:defRPr/>
            </a:pPr>
            <a:r>
              <a:rPr lang="en-US" dirty="0" smtClean="0"/>
              <a:t>Blood travels from the heart to the lungs &amp; then back to the heart.</a:t>
            </a:r>
          </a:p>
          <a:p>
            <a:pPr marL="1828800" lvl="3" indent="-457200" eaLnBrk="1" hangingPunct="1">
              <a:buFont typeface="+mj-lt"/>
              <a:buAutoNum type="arabicPeriod"/>
              <a:defRPr/>
            </a:pPr>
            <a:r>
              <a:rPr lang="en-US" i="1" dirty="0" smtClean="0">
                <a:solidFill>
                  <a:srgbClr val="FF0000"/>
                </a:solidFill>
              </a:rPr>
              <a:t>Oxygen poor/Carbon dioxide rich blood</a:t>
            </a:r>
            <a:r>
              <a:rPr lang="en-US" dirty="0" smtClean="0"/>
              <a:t> flows into right atrium from the body.</a:t>
            </a:r>
          </a:p>
          <a:p>
            <a:pPr marL="1828800" lvl="3" indent="-457200" eaLnBrk="1" hangingPunct="1">
              <a:buFont typeface="+mj-lt"/>
              <a:buAutoNum type="arabicPeriod"/>
              <a:defRPr/>
            </a:pPr>
            <a:r>
              <a:rPr lang="en-US" dirty="0" smtClean="0"/>
              <a:t>This blood is then pumped through the tricuspid valve into the right ventricle.</a:t>
            </a:r>
          </a:p>
          <a:p>
            <a:pPr marL="1828800" lvl="3" indent="-457200" eaLnBrk="1" hangingPunct="1">
              <a:buFont typeface="+mj-lt"/>
              <a:buAutoNum type="arabicPeriod"/>
              <a:defRPr/>
            </a:pPr>
            <a:r>
              <a:rPr lang="en-US" dirty="0" smtClean="0"/>
              <a:t>The ventricles pump the blood through the pulmonary valve into the pulmonary artery that leads to the lungs.</a:t>
            </a:r>
          </a:p>
          <a:p>
            <a:pPr lvl="4" eaLnBrk="1" hangingPunct="1">
              <a:defRPr/>
            </a:pPr>
            <a:r>
              <a:rPr lang="en-US" dirty="0" smtClean="0"/>
              <a:t>Pulmonary: means lungs</a:t>
            </a:r>
          </a:p>
          <a:p>
            <a:pPr marL="1828800" lvl="3" indent="-457200" eaLnBrk="1" hangingPunct="1">
              <a:buFont typeface="+mj-lt"/>
              <a:buAutoNum type="arabicPeriod"/>
              <a:defRPr/>
            </a:pPr>
            <a:r>
              <a:rPr lang="en-US" dirty="0" smtClean="0"/>
              <a:t>There the lungs exchange fresh oxygen for carbon dioxide.</a:t>
            </a:r>
          </a:p>
          <a:p>
            <a:pPr marL="1828800" lvl="3" indent="-457200" eaLnBrk="1" hangingPunct="1">
              <a:buFont typeface="+mj-lt"/>
              <a:buAutoNum type="arabicPeriod"/>
              <a:defRPr/>
            </a:pPr>
            <a:r>
              <a:rPr lang="en-US" dirty="0" smtClean="0"/>
              <a:t>The now oxygen rich blood flows from the lungs into the left side of the heart or the 2</a:t>
            </a:r>
            <a:r>
              <a:rPr lang="en-US" baseline="30000" dirty="0" smtClean="0"/>
              <a:t>nd</a:t>
            </a:r>
            <a:r>
              <a:rPr lang="en-US" dirty="0" smtClean="0"/>
              <a:t> loop.</a:t>
            </a:r>
          </a:p>
          <a:p>
            <a:pPr lvl="3" eaLnBrk="1" hangingPunct="1">
              <a:defRPr/>
            </a:pPr>
            <a:endParaRPr lang="en-US" dirty="0" smtClean="0"/>
          </a:p>
          <a:p>
            <a:pPr lvl="2" eaLnBrk="1" hangingPunct="1">
              <a:defRPr/>
            </a:pPr>
            <a:endParaRPr lang="en-US" dirty="0" smtClean="0"/>
          </a:p>
        </p:txBody>
      </p:sp>
      <p:pic>
        <p:nvPicPr>
          <p:cNvPr id="8195" name="Picture 4" descr="MCj03977380000[1]"/>
          <p:cNvPicPr>
            <a:picLocks noChangeAspect="1" noChangeArrowheads="1"/>
          </p:cNvPicPr>
          <p:nvPr/>
        </p:nvPicPr>
        <p:blipFill>
          <a:blip r:embed="rId3" cstate="print"/>
          <a:srcRect/>
          <a:stretch>
            <a:fillRect/>
          </a:stretch>
        </p:blipFill>
        <p:spPr bwMode="auto">
          <a:xfrm>
            <a:off x="0" y="5143500"/>
            <a:ext cx="1752600" cy="1714500"/>
          </a:xfrm>
          <a:prstGeom prst="rect">
            <a:avLst/>
          </a:prstGeom>
          <a:noFill/>
          <a:ln w="9525">
            <a:noFill/>
            <a:miter lim="800000"/>
            <a:headEnd/>
            <a:tailEnd/>
          </a:ln>
        </p:spPr>
      </p:pic>
    </p:spTree>
  </p:cSld>
  <p:clrMapOvr>
    <a:masterClrMapping/>
  </p:clrMapOvr>
  <p:transition>
    <p:random/>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fade">
                                      <p:cBhvr>
                                        <p:cTn id="12" dur="20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fade">
                                      <p:cBhvr>
                                        <p:cTn id="17" dur="20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fade">
                                      <p:cBhvr>
                                        <p:cTn id="22" dur="20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fade">
                                      <p:cBhvr>
                                        <p:cTn id="27" dur="20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fade">
                                      <p:cBhvr>
                                        <p:cTn id="32" dur="2000"/>
                                        <p:tgtEl>
                                          <p:spTgt spid="849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Effect transition="in" filter="fade">
                                      <p:cBhvr>
                                        <p:cTn id="37" dur="2000"/>
                                        <p:tgtEl>
                                          <p:spTgt spid="849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995">
                                            <p:txEl>
                                              <p:pRg st="7" end="7"/>
                                            </p:txEl>
                                          </p:spTgt>
                                        </p:tgtEl>
                                        <p:attrNameLst>
                                          <p:attrName>style.visibility</p:attrName>
                                        </p:attrNameLst>
                                      </p:cBhvr>
                                      <p:to>
                                        <p:strVal val="visible"/>
                                      </p:to>
                                    </p:set>
                                    <p:animEffect transition="in" filter="fade">
                                      <p:cBhvr>
                                        <p:cTn id="42" dur="2000"/>
                                        <p:tgtEl>
                                          <p:spTgt spid="849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995">
                                            <p:txEl>
                                              <p:pRg st="8" end="8"/>
                                            </p:txEl>
                                          </p:spTgt>
                                        </p:tgtEl>
                                        <p:attrNameLst>
                                          <p:attrName>style.visibility</p:attrName>
                                        </p:attrNameLst>
                                      </p:cBhvr>
                                      <p:to>
                                        <p:strVal val="visible"/>
                                      </p:to>
                                    </p:set>
                                    <p:animEffect transition="in" filter="fade">
                                      <p:cBhvr>
                                        <p:cTn id="47" dur="2000"/>
                                        <p:tgtEl>
                                          <p:spTgt spid="849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304800" y="228600"/>
            <a:ext cx="8540750" cy="6096000"/>
          </a:xfrm>
        </p:spPr>
        <p:txBody>
          <a:bodyPr/>
          <a:lstStyle/>
          <a:p>
            <a:pPr lvl="1" eaLnBrk="1" hangingPunct="1">
              <a:defRPr/>
            </a:pPr>
            <a:r>
              <a:rPr lang="en-US" dirty="0" smtClean="0">
                <a:solidFill>
                  <a:schemeClr val="accent1">
                    <a:lumMod val="60000"/>
                    <a:lumOff val="40000"/>
                  </a:schemeClr>
                </a:solidFill>
              </a:rPr>
              <a:t>Loop 2: Left Pump</a:t>
            </a:r>
          </a:p>
          <a:p>
            <a:pPr lvl="2" eaLnBrk="1" hangingPunct="1">
              <a:defRPr/>
            </a:pPr>
            <a:r>
              <a:rPr lang="en-US" dirty="0" smtClean="0"/>
              <a:t>Blood travels from the lungs to the heart &amp; then to the body.</a:t>
            </a:r>
          </a:p>
          <a:p>
            <a:pPr marL="1828800" lvl="3" indent="-457200" eaLnBrk="1" hangingPunct="1">
              <a:buFont typeface="+mj-lt"/>
              <a:buAutoNum type="arabicPeriod"/>
              <a:defRPr/>
            </a:pPr>
            <a:r>
              <a:rPr lang="en-US" dirty="0" smtClean="0">
                <a:solidFill>
                  <a:schemeClr val="accent1">
                    <a:lumMod val="60000"/>
                    <a:lumOff val="40000"/>
                  </a:schemeClr>
                </a:solidFill>
              </a:rPr>
              <a:t>Oxygen rich blood</a:t>
            </a:r>
            <a:r>
              <a:rPr lang="en-US" dirty="0" smtClean="0"/>
              <a:t> flows into left atrium from the lungs.</a:t>
            </a:r>
          </a:p>
          <a:p>
            <a:pPr marL="1828800" lvl="3" indent="-457200" eaLnBrk="1" hangingPunct="1">
              <a:buFont typeface="+mj-lt"/>
              <a:buAutoNum type="arabicPeriod"/>
              <a:defRPr/>
            </a:pPr>
            <a:r>
              <a:rPr lang="en-US" dirty="0" smtClean="0"/>
              <a:t>This blood is then pumped through the mitral/bicuspid valve into the left ventricle.</a:t>
            </a:r>
          </a:p>
          <a:p>
            <a:pPr marL="1828800" lvl="3" indent="-457200" eaLnBrk="1" hangingPunct="1">
              <a:buFont typeface="+mj-lt"/>
              <a:buAutoNum type="arabicPeriod"/>
              <a:defRPr/>
            </a:pPr>
            <a:r>
              <a:rPr lang="en-US" dirty="0" smtClean="0"/>
              <a:t>The ventricles pump the blood through the aortic valve into the aorta that leads to the body.</a:t>
            </a:r>
          </a:p>
          <a:p>
            <a:pPr lvl="3" eaLnBrk="1" hangingPunct="1">
              <a:defRPr/>
            </a:pPr>
            <a:r>
              <a:rPr lang="en-US" dirty="0" smtClean="0"/>
              <a:t>The contraction of the left ventricle is greater creating more force as this push is needed to pump the body throughout the entire body.</a:t>
            </a:r>
          </a:p>
          <a:p>
            <a:pPr lvl="3" eaLnBrk="1" hangingPunct="1">
              <a:defRPr/>
            </a:pPr>
            <a:r>
              <a:rPr lang="en-US" dirty="0" smtClean="0"/>
              <a:t>Throughout the body blood drops off oxygen to various cells &amp; picks up carbon dioxide.</a:t>
            </a:r>
          </a:p>
          <a:p>
            <a:pPr lvl="3" eaLnBrk="1" hangingPunct="1">
              <a:defRPr/>
            </a:pPr>
            <a:r>
              <a:rPr lang="en-US" dirty="0" smtClean="0"/>
              <a:t>This Oxygen poor/Carbon dioxide rich blood flows back to the right side of the heart to begin the 2 loops process all over again.</a:t>
            </a:r>
          </a:p>
        </p:txBody>
      </p:sp>
    </p:spTree>
  </p:cSld>
  <p:clrMapOvr>
    <a:masterClrMapping/>
  </p:clrMapOvr>
  <p:transition>
    <p:random/>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fade">
                                      <p:cBhvr>
                                        <p:cTn id="7" dur="20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fade">
                                      <p:cBhvr>
                                        <p:cTn id="12" dur="20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fade">
                                      <p:cBhvr>
                                        <p:cTn id="17" dur="20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fade">
                                      <p:cBhvr>
                                        <p:cTn id="22" dur="2000"/>
                                        <p:tgtEl>
                                          <p:spTgt spid="87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2">
                                            <p:txEl>
                                              <p:pRg st="4" end="4"/>
                                            </p:txEl>
                                          </p:spTgt>
                                        </p:tgtEl>
                                        <p:attrNameLst>
                                          <p:attrName>style.visibility</p:attrName>
                                        </p:attrNameLst>
                                      </p:cBhvr>
                                      <p:to>
                                        <p:strVal val="visible"/>
                                      </p:to>
                                    </p:set>
                                    <p:animEffect transition="in" filter="fade">
                                      <p:cBhvr>
                                        <p:cTn id="27" dur="2000"/>
                                        <p:tgtEl>
                                          <p:spTgt spid="87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042">
                                            <p:txEl>
                                              <p:pRg st="5" end="5"/>
                                            </p:txEl>
                                          </p:spTgt>
                                        </p:tgtEl>
                                        <p:attrNameLst>
                                          <p:attrName>style.visibility</p:attrName>
                                        </p:attrNameLst>
                                      </p:cBhvr>
                                      <p:to>
                                        <p:strVal val="visible"/>
                                      </p:to>
                                    </p:set>
                                    <p:animEffect transition="in" filter="fade">
                                      <p:cBhvr>
                                        <p:cTn id="32" dur="2000"/>
                                        <p:tgtEl>
                                          <p:spTgt spid="870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042">
                                            <p:txEl>
                                              <p:pRg st="6" end="6"/>
                                            </p:txEl>
                                          </p:spTgt>
                                        </p:tgtEl>
                                        <p:attrNameLst>
                                          <p:attrName>style.visibility</p:attrName>
                                        </p:attrNameLst>
                                      </p:cBhvr>
                                      <p:to>
                                        <p:strVal val="visible"/>
                                      </p:to>
                                    </p:set>
                                    <p:animEffect transition="in" filter="fade">
                                      <p:cBhvr>
                                        <p:cTn id="37" dur="2000"/>
                                        <p:tgtEl>
                                          <p:spTgt spid="870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042">
                                            <p:txEl>
                                              <p:pRg st="7" end="7"/>
                                            </p:txEl>
                                          </p:spTgt>
                                        </p:tgtEl>
                                        <p:attrNameLst>
                                          <p:attrName>style.visibility</p:attrName>
                                        </p:attrNameLst>
                                      </p:cBhvr>
                                      <p:to>
                                        <p:strVal val="visible"/>
                                      </p:to>
                                    </p:set>
                                    <p:animEffect transition="in" filter="fade">
                                      <p:cBhvr>
                                        <p:cTn id="42" dur="2000"/>
                                        <p:tgtEl>
                                          <p:spTgt spid="870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pic>
        <p:nvPicPr>
          <p:cNvPr id="91140" name="Picture 4" descr="MPj04073420000[1]"/>
          <p:cNvPicPr>
            <a:picLocks noChangeAspect="1" noChangeArrowheads="1"/>
          </p:cNvPicPr>
          <p:nvPr/>
        </p:nvPicPr>
        <p:blipFill>
          <a:blip r:embed="rId3" cstate="print"/>
          <a:srcRect/>
          <a:stretch>
            <a:fillRect/>
          </a:stretch>
        </p:blipFill>
        <p:spPr bwMode="auto">
          <a:xfrm>
            <a:off x="6477000" y="3429000"/>
            <a:ext cx="2532062" cy="3276600"/>
          </a:xfrm>
          <a:prstGeom prst="rect">
            <a:avLst/>
          </a:prstGeom>
          <a:noFill/>
          <a:ln w="9525">
            <a:noFill/>
            <a:miter lim="800000"/>
            <a:headEnd/>
            <a:tailEnd/>
          </a:ln>
        </p:spPr>
      </p:pic>
      <p:sp>
        <p:nvSpPr>
          <p:cNvPr id="91139" name="Rectangle 3"/>
          <p:cNvSpPr>
            <a:spLocks noGrp="1" noChangeArrowheads="1"/>
          </p:cNvSpPr>
          <p:nvPr>
            <p:ph type="body" idx="1"/>
          </p:nvPr>
        </p:nvSpPr>
        <p:spPr>
          <a:xfrm>
            <a:off x="381000" y="228600"/>
            <a:ext cx="8464550" cy="6477000"/>
          </a:xfrm>
        </p:spPr>
        <p:txBody>
          <a:bodyPr/>
          <a:lstStyle/>
          <a:p>
            <a:pPr eaLnBrk="1" hangingPunct="1">
              <a:lnSpc>
                <a:spcPct val="80000"/>
              </a:lnSpc>
              <a:defRPr/>
            </a:pPr>
            <a:r>
              <a:rPr lang="en-US" sz="2800" i="1" dirty="0" smtClean="0">
                <a:solidFill>
                  <a:srgbClr val="FF0000"/>
                </a:solidFill>
              </a:rPr>
              <a:t>Blood</a:t>
            </a:r>
            <a:r>
              <a:rPr lang="en-US" sz="2800" dirty="0" smtClean="0"/>
              <a:t> is a specialized bodily fluid in animals that delivers necessary substances such as nutrients and oxygen to the cells and transports waste products away from those same cells.</a:t>
            </a:r>
          </a:p>
          <a:p>
            <a:pPr eaLnBrk="1" hangingPunct="1">
              <a:lnSpc>
                <a:spcPct val="80000"/>
              </a:lnSpc>
              <a:defRPr/>
            </a:pPr>
            <a:r>
              <a:rPr lang="en-US" sz="2800" dirty="0" smtClean="0"/>
              <a:t>Medical terms related to blood often begin with </a:t>
            </a:r>
            <a:r>
              <a:rPr lang="en-US" sz="2800" i="1" dirty="0" err="1" smtClean="0"/>
              <a:t>hemo</a:t>
            </a:r>
            <a:r>
              <a:rPr lang="en-US" sz="2800" i="1" dirty="0" smtClean="0"/>
              <a:t>-</a:t>
            </a:r>
            <a:r>
              <a:rPr lang="en-US" sz="2800" dirty="0" smtClean="0"/>
              <a:t> or </a:t>
            </a:r>
            <a:r>
              <a:rPr lang="en-US" sz="2800" i="1" dirty="0" err="1" smtClean="0"/>
              <a:t>hemato</a:t>
            </a:r>
            <a:r>
              <a:rPr lang="en-US" sz="2800" i="1" dirty="0" smtClean="0"/>
              <a:t>-</a:t>
            </a:r>
            <a:r>
              <a:rPr lang="en-US" sz="2800" dirty="0" smtClean="0"/>
              <a:t>  from the Greek word for "blood". </a:t>
            </a:r>
          </a:p>
          <a:p>
            <a:pPr eaLnBrk="1" hangingPunct="1">
              <a:lnSpc>
                <a:spcPct val="80000"/>
              </a:lnSpc>
              <a:defRPr/>
            </a:pPr>
            <a:r>
              <a:rPr lang="en-US" sz="2800" dirty="0" smtClean="0"/>
              <a:t>Blood is considered a specialized form of connective tissue, given its origin in the bones.</a:t>
            </a:r>
          </a:p>
          <a:p>
            <a:pPr eaLnBrk="1" hangingPunct="1">
              <a:lnSpc>
                <a:spcPct val="80000"/>
              </a:lnSpc>
              <a:defRPr/>
            </a:pPr>
            <a:r>
              <a:rPr lang="en-US" sz="2800" dirty="0" smtClean="0"/>
              <a:t>Blood is composed of 4 parts</a:t>
            </a:r>
          </a:p>
          <a:p>
            <a:pPr lvl="1" eaLnBrk="1" hangingPunct="1">
              <a:lnSpc>
                <a:spcPct val="80000"/>
              </a:lnSpc>
              <a:defRPr/>
            </a:pPr>
            <a:r>
              <a:rPr lang="en-US" sz="2400" dirty="0" smtClean="0">
                <a:solidFill>
                  <a:srgbClr val="FFFF00"/>
                </a:solidFill>
              </a:rPr>
              <a:t>Plasma</a:t>
            </a:r>
          </a:p>
          <a:p>
            <a:pPr lvl="1" eaLnBrk="1" hangingPunct="1">
              <a:lnSpc>
                <a:spcPct val="80000"/>
              </a:lnSpc>
              <a:defRPr/>
            </a:pPr>
            <a:r>
              <a:rPr lang="en-US" sz="2400" dirty="0" smtClean="0">
                <a:solidFill>
                  <a:srgbClr val="FF0000"/>
                </a:solidFill>
              </a:rPr>
              <a:t>Red Blood Cells</a:t>
            </a:r>
          </a:p>
          <a:p>
            <a:pPr lvl="1" eaLnBrk="1" hangingPunct="1">
              <a:lnSpc>
                <a:spcPct val="80000"/>
              </a:lnSpc>
              <a:defRPr/>
            </a:pPr>
            <a:r>
              <a:rPr lang="en-US" sz="2400" dirty="0" smtClean="0"/>
              <a:t>White Blood Cells</a:t>
            </a:r>
          </a:p>
          <a:p>
            <a:pPr lvl="1" eaLnBrk="1" hangingPunct="1">
              <a:lnSpc>
                <a:spcPct val="80000"/>
              </a:lnSpc>
              <a:defRPr/>
            </a:pPr>
            <a:r>
              <a:rPr lang="en-US" sz="2400" dirty="0" smtClean="0">
                <a:solidFill>
                  <a:schemeClr val="accent1">
                    <a:lumMod val="40000"/>
                    <a:lumOff val="60000"/>
                  </a:schemeClr>
                </a:solidFill>
                <a:effectLst/>
              </a:rPr>
              <a:t>Platelets</a:t>
            </a:r>
          </a:p>
          <a:p>
            <a:pPr eaLnBrk="1" hangingPunct="1">
              <a:lnSpc>
                <a:spcPct val="80000"/>
              </a:lnSpc>
              <a:defRPr/>
            </a:pPr>
            <a:r>
              <a:rPr lang="en-US" sz="2800" dirty="0" smtClean="0">
                <a:solidFill>
                  <a:srgbClr val="92D050"/>
                </a:solidFill>
              </a:rPr>
              <a:t>45%</a:t>
            </a:r>
            <a:r>
              <a:rPr lang="en-US" sz="2800" dirty="0" smtClean="0"/>
              <a:t> is cells; </a:t>
            </a:r>
            <a:r>
              <a:rPr lang="en-US" sz="2800" dirty="0" smtClean="0">
                <a:solidFill>
                  <a:srgbClr val="00CC00"/>
                </a:solidFill>
              </a:rPr>
              <a:t>55%</a:t>
            </a:r>
            <a:r>
              <a:rPr lang="en-US" sz="2800" dirty="0" smtClean="0"/>
              <a:t> is plasma</a:t>
            </a:r>
          </a:p>
        </p:txBody>
      </p:sp>
    </p:spTree>
  </p:cSld>
  <p:clrMapOvr>
    <a:masterClrMapping/>
  </p:clrMapOvr>
  <p:transition>
    <p:random/>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1000" fill="hold"/>
                                        <p:tgtEl>
                                          <p:spTgt spid="9113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11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11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91139">
                                            <p:txEl>
                                              <p:pRg st="1" end="1"/>
                                            </p:txEl>
                                          </p:spTgt>
                                        </p:tgtEl>
                                        <p:attrNameLst>
                                          <p:attrName>style.visibility</p:attrName>
                                        </p:attrNameLst>
                                      </p:cBhvr>
                                      <p:to>
                                        <p:strVal val="visible"/>
                                      </p:to>
                                    </p:set>
                                    <p:anim calcmode="lin" valueType="num">
                                      <p:cBhvr>
                                        <p:cTn id="14" dur="1000" fill="hold"/>
                                        <p:tgtEl>
                                          <p:spTgt spid="9113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11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11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91139">
                                            <p:txEl>
                                              <p:pRg st="2" end="2"/>
                                            </p:txEl>
                                          </p:spTgt>
                                        </p:tgtEl>
                                        <p:attrNameLst>
                                          <p:attrName>style.visibility</p:attrName>
                                        </p:attrNameLst>
                                      </p:cBhvr>
                                      <p:to>
                                        <p:strVal val="visible"/>
                                      </p:to>
                                    </p:set>
                                    <p:anim calcmode="lin" valueType="num">
                                      <p:cBhvr>
                                        <p:cTn id="21" dur="1000" fill="hold"/>
                                        <p:tgtEl>
                                          <p:spTgt spid="9113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11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11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91139">
                                            <p:txEl>
                                              <p:pRg st="3" end="3"/>
                                            </p:txEl>
                                          </p:spTgt>
                                        </p:tgtEl>
                                        <p:attrNameLst>
                                          <p:attrName>style.visibility</p:attrName>
                                        </p:attrNameLst>
                                      </p:cBhvr>
                                      <p:to>
                                        <p:strVal val="visible"/>
                                      </p:to>
                                    </p:set>
                                    <p:anim calcmode="lin" valueType="num">
                                      <p:cBhvr>
                                        <p:cTn id="28" dur="1000" fill="hold"/>
                                        <p:tgtEl>
                                          <p:spTgt spid="9113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11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1139">
                                            <p:txEl>
                                              <p:pRg st="3" end="3"/>
                                            </p:txEl>
                                          </p:spTgt>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91140"/>
                                        </p:tgtEl>
                                        <p:attrNameLst>
                                          <p:attrName>style.visibility</p:attrName>
                                        </p:attrNameLst>
                                      </p:cBhvr>
                                      <p:to>
                                        <p:strVal val="visible"/>
                                      </p:to>
                                    </p:set>
                                    <p:anim calcmode="lin" valueType="num">
                                      <p:cBhvr>
                                        <p:cTn id="33" dur="1000" fill="hold"/>
                                        <p:tgtEl>
                                          <p:spTgt spid="91140"/>
                                        </p:tgtEl>
                                        <p:attrNameLst>
                                          <p:attrName>ppt_w</p:attrName>
                                        </p:attrNameLst>
                                      </p:cBhvr>
                                      <p:tavLst>
                                        <p:tav tm="0">
                                          <p:val>
                                            <p:strVal val="#ppt_w+.3"/>
                                          </p:val>
                                        </p:tav>
                                        <p:tav tm="100000">
                                          <p:val>
                                            <p:strVal val="#ppt_w"/>
                                          </p:val>
                                        </p:tav>
                                      </p:tavLst>
                                    </p:anim>
                                    <p:anim calcmode="lin" valueType="num">
                                      <p:cBhvr>
                                        <p:cTn id="34" dur="1000" fill="hold"/>
                                        <p:tgtEl>
                                          <p:spTgt spid="91140"/>
                                        </p:tgtEl>
                                        <p:attrNameLst>
                                          <p:attrName>ppt_h</p:attrName>
                                        </p:attrNameLst>
                                      </p:cBhvr>
                                      <p:tavLst>
                                        <p:tav tm="0">
                                          <p:val>
                                            <p:strVal val="#ppt_h"/>
                                          </p:val>
                                        </p:tav>
                                        <p:tav tm="100000">
                                          <p:val>
                                            <p:strVal val="#ppt_h"/>
                                          </p:val>
                                        </p:tav>
                                      </p:tavLst>
                                    </p:anim>
                                    <p:animEffect transition="in" filter="fade">
                                      <p:cBhvr>
                                        <p:cTn id="35" dur="1000"/>
                                        <p:tgtEl>
                                          <p:spTgt spid="91140"/>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91139">
                                            <p:txEl>
                                              <p:pRg st="4" end="4"/>
                                            </p:txEl>
                                          </p:spTgt>
                                        </p:tgtEl>
                                        <p:attrNameLst>
                                          <p:attrName>style.visibility</p:attrName>
                                        </p:attrNameLst>
                                      </p:cBhvr>
                                      <p:to>
                                        <p:strVal val="visible"/>
                                      </p:to>
                                    </p:set>
                                    <p:anim calcmode="lin" valueType="num">
                                      <p:cBhvr>
                                        <p:cTn id="40" dur="1000" fill="hold"/>
                                        <p:tgtEl>
                                          <p:spTgt spid="91139">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91139">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9113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91139">
                                            <p:txEl>
                                              <p:pRg st="5" end="5"/>
                                            </p:txEl>
                                          </p:spTgt>
                                        </p:tgtEl>
                                        <p:attrNameLst>
                                          <p:attrName>style.visibility</p:attrName>
                                        </p:attrNameLst>
                                      </p:cBhvr>
                                      <p:to>
                                        <p:strVal val="visible"/>
                                      </p:to>
                                    </p:set>
                                    <p:anim calcmode="lin" valueType="num">
                                      <p:cBhvr>
                                        <p:cTn id="47" dur="1000" fill="hold"/>
                                        <p:tgtEl>
                                          <p:spTgt spid="91139">
                                            <p:txEl>
                                              <p:pRg st="5" end="5"/>
                                            </p:txEl>
                                          </p:spTgt>
                                        </p:tgtEl>
                                        <p:attrNameLst>
                                          <p:attrName>ppt_w</p:attrName>
                                        </p:attrNameLst>
                                      </p:cBhvr>
                                      <p:tavLst>
                                        <p:tav tm="0">
                                          <p:val>
                                            <p:strVal val="#ppt_w+.3"/>
                                          </p:val>
                                        </p:tav>
                                        <p:tav tm="100000">
                                          <p:val>
                                            <p:strVal val="#ppt_w"/>
                                          </p:val>
                                        </p:tav>
                                      </p:tavLst>
                                    </p:anim>
                                    <p:anim calcmode="lin" valueType="num">
                                      <p:cBhvr>
                                        <p:cTn id="48" dur="1000" fill="hold"/>
                                        <p:tgtEl>
                                          <p:spTgt spid="91139">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9113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nodeType="clickEffect">
                                  <p:stCondLst>
                                    <p:cond delay="0"/>
                                  </p:stCondLst>
                                  <p:childTnLst>
                                    <p:set>
                                      <p:cBhvr>
                                        <p:cTn id="53" dur="1" fill="hold">
                                          <p:stCondLst>
                                            <p:cond delay="0"/>
                                          </p:stCondLst>
                                        </p:cTn>
                                        <p:tgtEl>
                                          <p:spTgt spid="91139">
                                            <p:txEl>
                                              <p:pRg st="6" end="6"/>
                                            </p:txEl>
                                          </p:spTgt>
                                        </p:tgtEl>
                                        <p:attrNameLst>
                                          <p:attrName>style.visibility</p:attrName>
                                        </p:attrNameLst>
                                      </p:cBhvr>
                                      <p:to>
                                        <p:strVal val="visible"/>
                                      </p:to>
                                    </p:set>
                                    <p:anim calcmode="lin" valueType="num">
                                      <p:cBhvr>
                                        <p:cTn id="54" dur="1000" fill="hold"/>
                                        <p:tgtEl>
                                          <p:spTgt spid="91139">
                                            <p:txEl>
                                              <p:pRg st="6" end="6"/>
                                            </p:txEl>
                                          </p:spTgt>
                                        </p:tgtEl>
                                        <p:attrNameLst>
                                          <p:attrName>ppt_w</p:attrName>
                                        </p:attrNameLst>
                                      </p:cBhvr>
                                      <p:tavLst>
                                        <p:tav tm="0">
                                          <p:val>
                                            <p:strVal val="#ppt_w+.3"/>
                                          </p:val>
                                        </p:tav>
                                        <p:tav tm="100000">
                                          <p:val>
                                            <p:strVal val="#ppt_w"/>
                                          </p:val>
                                        </p:tav>
                                      </p:tavLst>
                                    </p:anim>
                                    <p:anim calcmode="lin" valueType="num">
                                      <p:cBhvr>
                                        <p:cTn id="55" dur="1000" fill="hold"/>
                                        <p:tgtEl>
                                          <p:spTgt spid="91139">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9113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nodeType="clickEffect">
                                  <p:stCondLst>
                                    <p:cond delay="0"/>
                                  </p:stCondLst>
                                  <p:childTnLst>
                                    <p:set>
                                      <p:cBhvr>
                                        <p:cTn id="60" dur="1" fill="hold">
                                          <p:stCondLst>
                                            <p:cond delay="0"/>
                                          </p:stCondLst>
                                        </p:cTn>
                                        <p:tgtEl>
                                          <p:spTgt spid="91139">
                                            <p:txEl>
                                              <p:pRg st="7" end="7"/>
                                            </p:txEl>
                                          </p:spTgt>
                                        </p:tgtEl>
                                        <p:attrNameLst>
                                          <p:attrName>style.visibility</p:attrName>
                                        </p:attrNameLst>
                                      </p:cBhvr>
                                      <p:to>
                                        <p:strVal val="visible"/>
                                      </p:to>
                                    </p:set>
                                    <p:anim calcmode="lin" valueType="num">
                                      <p:cBhvr>
                                        <p:cTn id="61" dur="1000" fill="hold"/>
                                        <p:tgtEl>
                                          <p:spTgt spid="91139">
                                            <p:txEl>
                                              <p:pRg st="7" end="7"/>
                                            </p:txEl>
                                          </p:spTgt>
                                        </p:tgtEl>
                                        <p:attrNameLst>
                                          <p:attrName>ppt_w</p:attrName>
                                        </p:attrNameLst>
                                      </p:cBhvr>
                                      <p:tavLst>
                                        <p:tav tm="0">
                                          <p:val>
                                            <p:strVal val="#ppt_w+.3"/>
                                          </p:val>
                                        </p:tav>
                                        <p:tav tm="100000">
                                          <p:val>
                                            <p:strVal val="#ppt_w"/>
                                          </p:val>
                                        </p:tav>
                                      </p:tavLst>
                                    </p:anim>
                                    <p:anim calcmode="lin" valueType="num">
                                      <p:cBhvr>
                                        <p:cTn id="62" dur="1000" fill="hold"/>
                                        <p:tgtEl>
                                          <p:spTgt spid="91139">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9113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0" presetClass="entr" presetSubtype="0" decel="100000" fill="hold" nodeType="clickEffect">
                                  <p:stCondLst>
                                    <p:cond delay="0"/>
                                  </p:stCondLst>
                                  <p:childTnLst>
                                    <p:set>
                                      <p:cBhvr>
                                        <p:cTn id="67" dur="1" fill="hold">
                                          <p:stCondLst>
                                            <p:cond delay="0"/>
                                          </p:stCondLst>
                                        </p:cTn>
                                        <p:tgtEl>
                                          <p:spTgt spid="91139">
                                            <p:txEl>
                                              <p:pRg st="8" end="8"/>
                                            </p:txEl>
                                          </p:spTgt>
                                        </p:tgtEl>
                                        <p:attrNameLst>
                                          <p:attrName>style.visibility</p:attrName>
                                        </p:attrNameLst>
                                      </p:cBhvr>
                                      <p:to>
                                        <p:strVal val="visible"/>
                                      </p:to>
                                    </p:set>
                                    <p:anim calcmode="lin" valueType="num">
                                      <p:cBhvr>
                                        <p:cTn id="68" dur="1000" fill="hold"/>
                                        <p:tgtEl>
                                          <p:spTgt spid="91139">
                                            <p:txEl>
                                              <p:pRg st="8" end="8"/>
                                            </p:txEl>
                                          </p:spTgt>
                                        </p:tgtEl>
                                        <p:attrNameLst>
                                          <p:attrName>ppt_w</p:attrName>
                                        </p:attrNameLst>
                                      </p:cBhvr>
                                      <p:tavLst>
                                        <p:tav tm="0">
                                          <p:val>
                                            <p:strVal val="#ppt_w+.3"/>
                                          </p:val>
                                        </p:tav>
                                        <p:tav tm="100000">
                                          <p:val>
                                            <p:strVal val="#ppt_w"/>
                                          </p:val>
                                        </p:tav>
                                      </p:tavLst>
                                    </p:anim>
                                    <p:anim calcmode="lin" valueType="num">
                                      <p:cBhvr>
                                        <p:cTn id="69" dur="1000" fill="hold"/>
                                        <p:tgtEl>
                                          <p:spTgt spid="91139">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7772400" cy="6248400"/>
          </a:xfrm>
        </p:spPr>
        <p:txBody>
          <a:bodyPr/>
          <a:lstStyle/>
          <a:p>
            <a:pPr eaLnBrk="1" hangingPunct="1">
              <a:lnSpc>
                <a:spcPct val="80000"/>
              </a:lnSpc>
              <a:defRPr/>
            </a:pPr>
            <a:r>
              <a:rPr lang="en-US" sz="2800" dirty="0" smtClean="0">
                <a:solidFill>
                  <a:srgbClr val="FFFF00"/>
                </a:solidFill>
              </a:rPr>
              <a:t>Plasma</a:t>
            </a:r>
            <a:r>
              <a:rPr lang="en-US" sz="2800" dirty="0" smtClean="0"/>
              <a:t> </a:t>
            </a:r>
          </a:p>
          <a:p>
            <a:pPr lvl="1" eaLnBrk="1" hangingPunct="1">
              <a:lnSpc>
                <a:spcPct val="80000"/>
              </a:lnSpc>
              <a:defRPr/>
            </a:pPr>
            <a:r>
              <a:rPr lang="en-US" sz="2400" dirty="0" smtClean="0"/>
              <a:t>Liquid portion of blood</a:t>
            </a:r>
          </a:p>
          <a:p>
            <a:pPr lvl="1" eaLnBrk="1" hangingPunct="1">
              <a:lnSpc>
                <a:spcPct val="80000"/>
              </a:lnSpc>
              <a:defRPr/>
            </a:pPr>
            <a:r>
              <a:rPr lang="en-US" sz="2400" dirty="0" smtClean="0"/>
              <a:t>90% water; 10% dissolved materials such as glucose, fats, vitamins, &amp; minerals.</a:t>
            </a:r>
          </a:p>
          <a:p>
            <a:pPr lvl="1" eaLnBrk="1" hangingPunct="1">
              <a:lnSpc>
                <a:spcPct val="80000"/>
              </a:lnSpc>
              <a:defRPr/>
            </a:pPr>
            <a:r>
              <a:rPr lang="en-US" sz="2400" dirty="0" smtClean="0"/>
              <a:t>Also carries waste materials &amp; any messenger chemicals.</a:t>
            </a:r>
          </a:p>
          <a:p>
            <a:pPr lvl="1" eaLnBrk="1" hangingPunct="1">
              <a:lnSpc>
                <a:spcPct val="80000"/>
              </a:lnSpc>
              <a:defRPr/>
            </a:pPr>
            <a:r>
              <a:rPr lang="en-US" sz="2400" dirty="0" smtClean="0">
                <a:solidFill>
                  <a:srgbClr val="FFFF00"/>
                </a:solidFill>
              </a:rPr>
              <a:t>Yellowish</a:t>
            </a:r>
            <a:r>
              <a:rPr lang="en-US" sz="2400" dirty="0" smtClean="0"/>
              <a:t> tint due to 3 proteins found in plasma</a:t>
            </a:r>
          </a:p>
          <a:p>
            <a:pPr marL="1371600" lvl="2" indent="-457200" eaLnBrk="1" hangingPunct="1">
              <a:lnSpc>
                <a:spcPct val="80000"/>
              </a:lnSpc>
              <a:buFont typeface="+mj-lt"/>
              <a:buAutoNum type="arabicPeriod"/>
              <a:defRPr/>
            </a:pPr>
            <a:r>
              <a:rPr lang="en-US" sz="2000" dirty="0" smtClean="0">
                <a:solidFill>
                  <a:srgbClr val="FFC000"/>
                </a:solidFill>
              </a:rPr>
              <a:t>Albumins</a:t>
            </a:r>
            <a:r>
              <a:rPr lang="en-US" sz="2000" dirty="0" smtClean="0"/>
              <a:t>: regulate water in blood</a:t>
            </a:r>
          </a:p>
          <a:p>
            <a:pPr marL="1371600" lvl="2" indent="-457200" eaLnBrk="1" hangingPunct="1">
              <a:lnSpc>
                <a:spcPct val="80000"/>
              </a:lnSpc>
              <a:buFont typeface="+mj-lt"/>
              <a:buAutoNum type="arabicPeriod"/>
              <a:defRPr/>
            </a:pPr>
            <a:r>
              <a:rPr lang="en-US" sz="2000" dirty="0" smtClean="0">
                <a:solidFill>
                  <a:srgbClr val="C00000"/>
                </a:solidFill>
              </a:rPr>
              <a:t>Globulins</a:t>
            </a:r>
            <a:r>
              <a:rPr lang="en-US" sz="2000" dirty="0" smtClean="0"/>
              <a:t>: helps fight disease</a:t>
            </a:r>
          </a:p>
          <a:p>
            <a:pPr marL="1371600" lvl="2" indent="-457200" eaLnBrk="1" hangingPunct="1">
              <a:lnSpc>
                <a:spcPct val="80000"/>
              </a:lnSpc>
              <a:buFont typeface="+mj-lt"/>
              <a:buAutoNum type="arabicPeriod"/>
              <a:defRPr/>
            </a:pPr>
            <a:r>
              <a:rPr lang="en-US" sz="2000" dirty="0" smtClean="0">
                <a:solidFill>
                  <a:srgbClr val="7F4E07"/>
                </a:solidFill>
              </a:rPr>
              <a:t>Fibrinogen</a:t>
            </a:r>
            <a:r>
              <a:rPr lang="en-US" sz="2000" dirty="0" smtClean="0"/>
              <a:t>: helps form blood clots</a:t>
            </a:r>
          </a:p>
          <a:p>
            <a:endParaRPr lang="en-US" dirty="0"/>
          </a:p>
        </p:txBody>
      </p:sp>
      <p:pic>
        <p:nvPicPr>
          <p:cNvPr id="33794" name="Picture 2" descr="http://www.daviddarling.info/images/blood_plasma.jpg"/>
          <p:cNvPicPr>
            <a:picLocks noChangeAspect="1" noChangeArrowheads="1"/>
          </p:cNvPicPr>
          <p:nvPr/>
        </p:nvPicPr>
        <p:blipFill>
          <a:blip r:embed="rId2" cstate="print"/>
          <a:srcRect/>
          <a:stretch>
            <a:fillRect/>
          </a:stretch>
        </p:blipFill>
        <p:spPr bwMode="auto">
          <a:xfrm>
            <a:off x="609600" y="3810000"/>
            <a:ext cx="4286250" cy="2747596"/>
          </a:xfrm>
          <a:prstGeom prst="rect">
            <a:avLst/>
          </a:prstGeom>
          <a:noFill/>
        </p:spPr>
      </p:pic>
      <p:pic>
        <p:nvPicPr>
          <p:cNvPr id="33796" name="Picture 4" descr="http://www.beltina.org/pics/plasma.jpg"/>
          <p:cNvPicPr>
            <a:picLocks noChangeAspect="1" noChangeArrowheads="1"/>
          </p:cNvPicPr>
          <p:nvPr/>
        </p:nvPicPr>
        <p:blipFill>
          <a:blip r:embed="rId3" cstate="print"/>
          <a:srcRect/>
          <a:stretch>
            <a:fillRect/>
          </a:stretch>
        </p:blipFill>
        <p:spPr bwMode="auto">
          <a:xfrm>
            <a:off x="5257800" y="3810000"/>
            <a:ext cx="3410744" cy="272859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p:cNvPicPr>
            <a:picLocks noChangeAspect="1" noChangeArrowheads="1"/>
          </p:cNvPicPr>
          <p:nvPr/>
        </p:nvPicPr>
        <p:blipFill>
          <a:blip r:embed="rId3" cstate="print"/>
          <a:srcRect/>
          <a:stretch>
            <a:fillRect/>
          </a:stretch>
        </p:blipFill>
        <p:spPr bwMode="auto">
          <a:xfrm>
            <a:off x="7239000" y="0"/>
            <a:ext cx="1905000" cy="1847850"/>
          </a:xfrm>
          <a:prstGeom prst="rect">
            <a:avLst/>
          </a:prstGeom>
          <a:noFill/>
          <a:ln w="9525">
            <a:noFill/>
            <a:miter lim="800000"/>
            <a:headEnd/>
            <a:tailEnd/>
          </a:ln>
        </p:spPr>
      </p:pic>
      <p:sp>
        <p:nvSpPr>
          <p:cNvPr id="92163" name="Rectangle 3"/>
          <p:cNvSpPr>
            <a:spLocks noGrp="1" noChangeArrowheads="1"/>
          </p:cNvSpPr>
          <p:nvPr>
            <p:ph type="body" idx="1"/>
          </p:nvPr>
        </p:nvSpPr>
        <p:spPr>
          <a:xfrm>
            <a:off x="304800" y="304800"/>
            <a:ext cx="8540750" cy="6172200"/>
          </a:xfrm>
        </p:spPr>
        <p:txBody>
          <a:bodyPr/>
          <a:lstStyle/>
          <a:p>
            <a:pPr eaLnBrk="1" hangingPunct="1">
              <a:lnSpc>
                <a:spcPct val="90000"/>
              </a:lnSpc>
              <a:defRPr/>
            </a:pPr>
            <a:r>
              <a:rPr lang="en-US" dirty="0" smtClean="0">
                <a:solidFill>
                  <a:srgbClr val="FF0000"/>
                </a:solidFill>
              </a:rPr>
              <a:t>Red blood cells</a:t>
            </a:r>
            <a:r>
              <a:rPr lang="en-US" dirty="0" smtClean="0"/>
              <a:t> (</a:t>
            </a:r>
            <a:r>
              <a:rPr lang="en-US" dirty="0" smtClean="0">
                <a:solidFill>
                  <a:srgbClr val="FFC000"/>
                </a:solidFill>
              </a:rPr>
              <a:t>Erythrocytes</a:t>
            </a:r>
            <a:r>
              <a:rPr lang="en-US" dirty="0" smtClean="0"/>
              <a:t>)</a:t>
            </a:r>
          </a:p>
          <a:p>
            <a:pPr lvl="1" eaLnBrk="1" hangingPunct="1">
              <a:lnSpc>
                <a:spcPct val="90000"/>
              </a:lnSpc>
              <a:defRPr/>
            </a:pPr>
            <a:r>
              <a:rPr lang="en-US" dirty="0" smtClean="0"/>
              <a:t>Carry and deliver oxygen. </a:t>
            </a:r>
          </a:p>
          <a:p>
            <a:pPr lvl="1" eaLnBrk="1" hangingPunct="1">
              <a:lnSpc>
                <a:spcPct val="90000"/>
              </a:lnSpc>
              <a:defRPr/>
            </a:pPr>
            <a:r>
              <a:rPr lang="en-US" dirty="0" smtClean="0"/>
              <a:t>Circular shaped with an indented center.</a:t>
            </a:r>
          </a:p>
          <a:p>
            <a:pPr lvl="1" eaLnBrk="1" hangingPunct="1">
              <a:lnSpc>
                <a:spcPct val="90000"/>
              </a:lnSpc>
              <a:defRPr/>
            </a:pPr>
            <a:r>
              <a:rPr lang="en-US" dirty="0" smtClean="0"/>
              <a:t>Produced from red bone marrow.</a:t>
            </a:r>
          </a:p>
          <a:p>
            <a:pPr lvl="1" eaLnBrk="1" hangingPunct="1">
              <a:lnSpc>
                <a:spcPct val="90000"/>
              </a:lnSpc>
              <a:defRPr/>
            </a:pPr>
            <a:r>
              <a:rPr lang="en-US" dirty="0" smtClean="0"/>
              <a:t>Contain no nucleus therefore cannot repair or reproduce.</a:t>
            </a:r>
          </a:p>
          <a:p>
            <a:pPr lvl="1" eaLnBrk="1" hangingPunct="1">
              <a:lnSpc>
                <a:spcPct val="90000"/>
              </a:lnSpc>
              <a:defRPr/>
            </a:pPr>
            <a:r>
              <a:rPr lang="en-US" dirty="0" smtClean="0"/>
              <a:t>Approximate live span is 120 days or 4 months.</a:t>
            </a:r>
          </a:p>
          <a:p>
            <a:pPr lvl="1" eaLnBrk="1" hangingPunct="1">
              <a:lnSpc>
                <a:spcPct val="90000"/>
              </a:lnSpc>
              <a:defRPr/>
            </a:pPr>
            <a:r>
              <a:rPr lang="en-US" dirty="0" smtClean="0"/>
              <a:t>Primarily composed of hemoglobin</a:t>
            </a:r>
          </a:p>
          <a:p>
            <a:pPr lvl="2" eaLnBrk="1" hangingPunct="1">
              <a:lnSpc>
                <a:spcPct val="90000"/>
              </a:lnSpc>
              <a:defRPr/>
            </a:pPr>
            <a:r>
              <a:rPr lang="en-US" dirty="0" smtClean="0">
                <a:solidFill>
                  <a:srgbClr val="FF6600"/>
                </a:solidFill>
              </a:rPr>
              <a:t>Hemoglobin</a:t>
            </a:r>
            <a:r>
              <a:rPr lang="en-US" dirty="0" smtClean="0"/>
              <a:t> is an iron containing protein that bonds to oxygen; when bonded or joined with oxygen, it produces a </a:t>
            </a:r>
            <a:r>
              <a:rPr lang="en-US" dirty="0" smtClean="0">
                <a:solidFill>
                  <a:srgbClr val="FF0000"/>
                </a:solidFill>
              </a:rPr>
              <a:t>bright red</a:t>
            </a:r>
            <a:r>
              <a:rPr lang="en-US" dirty="0" smtClean="0"/>
              <a:t> color.</a:t>
            </a:r>
          </a:p>
          <a:p>
            <a:pPr lvl="1" eaLnBrk="1" hangingPunct="1">
              <a:lnSpc>
                <a:spcPct val="90000"/>
              </a:lnSpc>
              <a:defRPr/>
            </a:pPr>
            <a:r>
              <a:rPr lang="en-US" dirty="0" smtClean="0"/>
              <a:t>Diseases of </a:t>
            </a:r>
            <a:r>
              <a:rPr lang="en-US" dirty="0" smtClean="0">
                <a:solidFill>
                  <a:srgbClr val="FF0000"/>
                </a:solidFill>
              </a:rPr>
              <a:t>red </a:t>
            </a:r>
            <a:r>
              <a:rPr lang="en-US" dirty="0" smtClean="0"/>
              <a:t>blood cells</a:t>
            </a:r>
          </a:p>
          <a:p>
            <a:pPr lvl="2" eaLnBrk="1" hangingPunct="1">
              <a:lnSpc>
                <a:spcPct val="90000"/>
              </a:lnSpc>
              <a:defRPr/>
            </a:pPr>
            <a:r>
              <a:rPr lang="en-US" i="1" dirty="0" smtClean="0">
                <a:solidFill>
                  <a:srgbClr val="FFFF00"/>
                </a:solidFill>
              </a:rPr>
              <a:t>Anemia</a:t>
            </a:r>
            <a:r>
              <a:rPr lang="en-US" dirty="0" smtClean="0"/>
              <a:t> is reduced number of red blood cells within the body due to different factors.</a:t>
            </a:r>
          </a:p>
        </p:txBody>
      </p:sp>
    </p:spTree>
  </p:cSld>
  <p:clrMapOvr>
    <a:masterClrMapping/>
  </p:clrMapOvr>
  <p:transition>
    <p:random/>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6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92166"/>
                                        </p:tgtEl>
                                        <p:attrNameLst>
                                          <p:attrName>style.visibility</p:attrName>
                                        </p:attrNameLst>
                                      </p:cBhvr>
                                      <p:to>
                                        <p:strVal val="visible"/>
                                      </p:to>
                                    </p:set>
                                    <p:anim calcmode="lin" valueType="num">
                                      <p:cBhvr>
                                        <p:cTn id="12" dur="500" fill="hold"/>
                                        <p:tgtEl>
                                          <p:spTgt spid="92166"/>
                                        </p:tgtEl>
                                        <p:attrNameLst>
                                          <p:attrName>ppt_w</p:attrName>
                                        </p:attrNameLst>
                                      </p:cBhvr>
                                      <p:tavLst>
                                        <p:tav tm="0">
                                          <p:val>
                                            <p:fltVal val="0"/>
                                          </p:val>
                                        </p:tav>
                                        <p:tav tm="100000">
                                          <p:val>
                                            <p:strVal val="#ppt_w"/>
                                          </p:val>
                                        </p:tav>
                                      </p:tavLst>
                                    </p:anim>
                                    <p:anim calcmode="lin" valueType="num">
                                      <p:cBhvr>
                                        <p:cTn id="13" dur="500" fill="hold"/>
                                        <p:tgtEl>
                                          <p:spTgt spid="92166"/>
                                        </p:tgtEl>
                                        <p:attrNameLst>
                                          <p:attrName>ppt_h</p:attrName>
                                        </p:attrNameLst>
                                      </p:cBhvr>
                                      <p:tavLst>
                                        <p:tav tm="0">
                                          <p:val>
                                            <p:fltVal val="0"/>
                                          </p:val>
                                        </p:tav>
                                        <p:tav tm="100000">
                                          <p:val>
                                            <p:strVal val="#ppt_h"/>
                                          </p:val>
                                        </p:tav>
                                      </p:tavLst>
                                    </p:anim>
                                    <p:animEffect transition="in" filter="fade">
                                      <p:cBhvr>
                                        <p:cTn id="14" dur="500"/>
                                        <p:tgtEl>
                                          <p:spTgt spid="921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 calcmode="lin" valueType="num">
                                      <p:cBhvr>
                                        <p:cTn id="19" dur="5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216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216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92163">
                                            <p:txEl>
                                              <p:pRg st="2" end="2"/>
                                            </p:txEl>
                                          </p:spTgt>
                                        </p:tgtEl>
                                        <p:attrNameLst>
                                          <p:attrName>style.visibility</p:attrName>
                                        </p:attrNameLst>
                                      </p:cBhvr>
                                      <p:to>
                                        <p:strVal val="visible"/>
                                      </p:to>
                                    </p:set>
                                    <p:anim calcmode="lin" valueType="num">
                                      <p:cBhvr>
                                        <p:cTn id="26" dur="500" fill="hold"/>
                                        <p:tgtEl>
                                          <p:spTgt spid="9216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9216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9216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92163">
                                            <p:txEl>
                                              <p:pRg st="3" end="3"/>
                                            </p:txEl>
                                          </p:spTgt>
                                        </p:tgtEl>
                                        <p:attrNameLst>
                                          <p:attrName>style.visibility</p:attrName>
                                        </p:attrNameLst>
                                      </p:cBhvr>
                                      <p:to>
                                        <p:strVal val="visible"/>
                                      </p:to>
                                    </p:set>
                                    <p:anim calcmode="lin" valueType="num">
                                      <p:cBhvr>
                                        <p:cTn id="33" dur="500" fill="hold"/>
                                        <p:tgtEl>
                                          <p:spTgt spid="9216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216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216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92163">
                                            <p:txEl>
                                              <p:pRg st="4" end="4"/>
                                            </p:txEl>
                                          </p:spTgt>
                                        </p:tgtEl>
                                        <p:attrNameLst>
                                          <p:attrName>style.visibility</p:attrName>
                                        </p:attrNameLst>
                                      </p:cBhvr>
                                      <p:to>
                                        <p:strVal val="visible"/>
                                      </p:to>
                                    </p:set>
                                    <p:anim calcmode="lin" valueType="num">
                                      <p:cBhvr>
                                        <p:cTn id="40" dur="500" fill="hold"/>
                                        <p:tgtEl>
                                          <p:spTgt spid="9216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9216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9216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92163">
                                            <p:txEl>
                                              <p:pRg st="5" end="5"/>
                                            </p:txEl>
                                          </p:spTgt>
                                        </p:tgtEl>
                                        <p:attrNameLst>
                                          <p:attrName>style.visibility</p:attrName>
                                        </p:attrNameLst>
                                      </p:cBhvr>
                                      <p:to>
                                        <p:strVal val="visible"/>
                                      </p:to>
                                    </p:set>
                                    <p:anim calcmode="lin" valueType="num">
                                      <p:cBhvr>
                                        <p:cTn id="47" dur="500" fill="hold"/>
                                        <p:tgtEl>
                                          <p:spTgt spid="9216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9216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9216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92163">
                                            <p:txEl>
                                              <p:pRg st="6" end="6"/>
                                            </p:txEl>
                                          </p:spTgt>
                                        </p:tgtEl>
                                        <p:attrNameLst>
                                          <p:attrName>style.visibility</p:attrName>
                                        </p:attrNameLst>
                                      </p:cBhvr>
                                      <p:to>
                                        <p:strVal val="visible"/>
                                      </p:to>
                                    </p:set>
                                    <p:anim calcmode="lin" valueType="num">
                                      <p:cBhvr>
                                        <p:cTn id="54" dur="500" fill="hold"/>
                                        <p:tgtEl>
                                          <p:spTgt spid="9216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9216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9216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92163">
                                            <p:txEl>
                                              <p:pRg st="7" end="7"/>
                                            </p:txEl>
                                          </p:spTgt>
                                        </p:tgtEl>
                                        <p:attrNameLst>
                                          <p:attrName>style.visibility</p:attrName>
                                        </p:attrNameLst>
                                      </p:cBhvr>
                                      <p:to>
                                        <p:strVal val="visible"/>
                                      </p:to>
                                    </p:set>
                                    <p:anim calcmode="lin" valueType="num">
                                      <p:cBhvr>
                                        <p:cTn id="61" dur="500" fill="hold"/>
                                        <p:tgtEl>
                                          <p:spTgt spid="9216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9216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9216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92163">
                                            <p:txEl>
                                              <p:pRg st="8" end="8"/>
                                            </p:txEl>
                                          </p:spTgt>
                                        </p:tgtEl>
                                        <p:attrNameLst>
                                          <p:attrName>style.visibility</p:attrName>
                                        </p:attrNameLst>
                                      </p:cBhvr>
                                      <p:to>
                                        <p:strVal val="visible"/>
                                      </p:to>
                                    </p:set>
                                    <p:anim calcmode="lin" valueType="num">
                                      <p:cBhvr>
                                        <p:cTn id="68" dur="500" fill="hold"/>
                                        <p:tgtEl>
                                          <p:spTgt spid="9216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9216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9216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92163">
                                            <p:txEl>
                                              <p:pRg st="9" end="9"/>
                                            </p:txEl>
                                          </p:spTgt>
                                        </p:tgtEl>
                                        <p:attrNameLst>
                                          <p:attrName>style.visibility</p:attrName>
                                        </p:attrNameLst>
                                      </p:cBhvr>
                                      <p:to>
                                        <p:strVal val="visible"/>
                                      </p:to>
                                    </p:set>
                                    <p:anim calcmode="lin" valueType="num">
                                      <p:cBhvr>
                                        <p:cTn id="75" dur="500" fill="hold"/>
                                        <p:tgtEl>
                                          <p:spTgt spid="92163">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92163">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921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1357</TotalTime>
  <Words>1441</Words>
  <Application>Microsoft Office PowerPoint</Application>
  <PresentationFormat>On-screen Show (4:3)</PresentationFormat>
  <Paragraphs>148</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Shimmer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Wake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Circulatory System</dc:title>
  <dc:creator>Leesville Road Middle School</dc:creator>
  <cp:lastModifiedBy>hmyers</cp:lastModifiedBy>
  <cp:revision>48</cp:revision>
  <dcterms:created xsi:type="dcterms:W3CDTF">2006-09-17T19:31:53Z</dcterms:created>
  <dcterms:modified xsi:type="dcterms:W3CDTF">2013-02-25T17:47:37Z</dcterms:modified>
</cp:coreProperties>
</file>